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slideLayouts/slideLayout17.xml" ContentType="application/vnd.openxmlformats-officedocument.presentationml.slideLayout+xml"/>
  <Override PartName="/ppt/theme/theme7.xml" ContentType="application/vnd.openxmlformats-officedocument.theme+xml"/>
  <Override PartName="/ppt/slideLayouts/slideLayout18.xml" ContentType="application/vnd.openxmlformats-officedocument.presentationml.slideLayout+xml"/>
  <Override PartName="/ppt/theme/theme8.xml" ContentType="application/vnd.openxmlformats-officedocument.theme+xml"/>
  <Override PartName="/ppt/slideLayouts/slideLayout1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62" r:id="rId3"/>
    <p:sldMasterId id="2147483664" r:id="rId4"/>
    <p:sldMasterId id="2147483666" r:id="rId5"/>
    <p:sldMasterId id="2147483668" r:id="rId6"/>
    <p:sldMasterId id="2147483670" r:id="rId7"/>
    <p:sldMasterId id="2147483672" r:id="rId8"/>
    <p:sldMasterId id="2147483674" r:id="rId9"/>
  </p:sldMasterIdLst>
  <p:notesMasterIdLst>
    <p:notesMasterId r:id="rId45"/>
  </p:notesMasterIdLst>
  <p:sldIdLst>
    <p:sldId id="256" r:id="rId10"/>
    <p:sldId id="257" r:id="rId11"/>
    <p:sldId id="258" r:id="rId12"/>
    <p:sldId id="417" r:id="rId13"/>
    <p:sldId id="260" r:id="rId14"/>
    <p:sldId id="314" r:id="rId15"/>
    <p:sldId id="264" r:id="rId16"/>
    <p:sldId id="268" r:id="rId17"/>
    <p:sldId id="269" r:id="rId18"/>
    <p:sldId id="530" r:id="rId19"/>
    <p:sldId id="420" r:id="rId20"/>
    <p:sldId id="284" r:id="rId21"/>
    <p:sldId id="285" r:id="rId22"/>
    <p:sldId id="372" r:id="rId23"/>
    <p:sldId id="337" r:id="rId24"/>
    <p:sldId id="391" r:id="rId25"/>
    <p:sldId id="495" r:id="rId26"/>
    <p:sldId id="393" r:id="rId27"/>
    <p:sldId id="497" r:id="rId28"/>
    <p:sldId id="396" r:id="rId29"/>
    <p:sldId id="513" r:id="rId30"/>
    <p:sldId id="498" r:id="rId31"/>
    <p:sldId id="514" r:id="rId32"/>
    <p:sldId id="500" r:id="rId33"/>
    <p:sldId id="515" r:id="rId34"/>
    <p:sldId id="516" r:id="rId35"/>
    <p:sldId id="517" r:id="rId36"/>
    <p:sldId id="518" r:id="rId37"/>
    <p:sldId id="519" r:id="rId38"/>
    <p:sldId id="506" r:id="rId39"/>
    <p:sldId id="507" r:id="rId40"/>
    <p:sldId id="521" r:id="rId41"/>
    <p:sldId id="557" r:id="rId42"/>
    <p:sldId id="496" r:id="rId43"/>
    <p:sldId id="423" r:id="rId4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2727"/>
    <a:srgbClr val="FC6283"/>
    <a:srgbClr val="FCD5B5"/>
    <a:srgbClr val="0070C0"/>
    <a:srgbClr val="3185C0"/>
    <a:srgbClr val="D7E4BD"/>
    <a:srgbClr val="457DA5"/>
    <a:srgbClr val="FC4628"/>
    <a:srgbClr val="27932E"/>
    <a:srgbClr val="F669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36"/>
  </p:normalViewPr>
  <p:slideViewPr>
    <p:cSldViewPr snapToGrid="0">
      <p:cViewPr>
        <p:scale>
          <a:sx n="70" d="100"/>
          <a:sy n="70" d="100"/>
        </p:scale>
        <p:origin x="-1428" y="-534"/>
      </p:cViewPr>
      <p:guideLst>
        <p:guide orient="horz" pos="2372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slide" Target="slides/slide3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tableStyles" Target="tableStyle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theme" Target="theme/theme1.xml"/><Relationship Id="rId8" Type="http://schemas.openxmlformats.org/officeDocument/2006/relationships/slideMaster" Target="slideMasters/slideMaster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92F076-1907-4AC7-A8E0-78E7C362237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04051B-6DBA-4D4E-8287-134686DBA6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7759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点击对话</a:t>
            </a:r>
            <a:r>
              <a:rPr lang="en-US" altLang="zh-CN" b="1" dirty="0"/>
              <a:t>1</a:t>
            </a:r>
            <a:r>
              <a:rPr lang="zh-CN" altLang="en-US" b="1" dirty="0"/>
              <a:t>进入总目录页（幻灯片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）；点击剩余各色块进入相应部分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27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2</a:t>
            </a:r>
            <a:r>
              <a:rPr lang="zh-CN" altLang="en-US" b="1" dirty="0"/>
              <a:t>分目录页（幻灯片</a:t>
            </a:r>
            <a:r>
              <a:rPr lang="en-US" altLang="zh-CN" b="1" dirty="0"/>
              <a:t>27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点击箭头回到对话</a:t>
            </a:r>
            <a:r>
              <a:rPr lang="en-US" altLang="zh-CN" b="1" dirty="0"/>
              <a:t>2</a:t>
            </a:r>
            <a:r>
              <a:rPr lang="zh-CN" altLang="en-US" b="1" dirty="0"/>
              <a:t>课文部分（幻灯片</a:t>
            </a:r>
            <a:r>
              <a:rPr lang="en-US" altLang="zh-CN" b="1" dirty="0"/>
              <a:t>29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点击箭头回到对话</a:t>
            </a:r>
            <a:r>
              <a:rPr lang="en-US" altLang="zh-CN" b="1" dirty="0"/>
              <a:t>2</a:t>
            </a:r>
            <a:r>
              <a:rPr lang="zh-CN" altLang="en-US" b="1" dirty="0"/>
              <a:t>课文部分（幻灯片</a:t>
            </a:r>
            <a:r>
              <a:rPr lang="en-US" altLang="zh-CN" b="1" dirty="0"/>
              <a:t>29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点击箭头回到对话</a:t>
            </a:r>
            <a:r>
              <a:rPr lang="en-US" altLang="zh-CN" b="1" dirty="0"/>
              <a:t>2</a:t>
            </a:r>
            <a:r>
              <a:rPr lang="zh-CN" altLang="en-US" b="1" dirty="0"/>
              <a:t>课文部分（幻灯片</a:t>
            </a:r>
            <a:r>
              <a:rPr lang="en-US" altLang="zh-CN" b="1" dirty="0"/>
              <a:t>29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点击数字图标到达此部分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27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35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点击对话</a:t>
            </a:r>
            <a:r>
              <a:rPr lang="en-US" altLang="zh-CN" b="1" dirty="0"/>
              <a:t>1</a:t>
            </a:r>
            <a:r>
              <a:rPr lang="zh-CN" altLang="en-US" b="1" dirty="0"/>
              <a:t>进入总目录页（幻灯片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）；点击剩余各色块进入相应部分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深颜色词条有拓展链接；点击小房子图标回到对话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1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4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>
                <a:solidFill>
                  <a:prstClr val="black"/>
                </a:solidFill>
              </a:rPr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1B6B1-B95C-490C-AA02-FCEE877AE88A}" type="datetimeFigureOut">
              <a:rPr lang="zh-CN" altLang="en-US" smtClean="0"/>
              <a:t>2018-5-23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9B852-F455-4FB3-84DD-498F52E9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2018-5-23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18.xml"/><Relationship Id="rId4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5" Type="http://schemas.openxmlformats.org/officeDocument/2006/relationships/slide" Target="slide4.xml"/><Relationship Id="rId4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第5课"/>
          <p:cNvPicPr>
            <a:picLocks noChangeAspect="1"/>
          </p:cNvPicPr>
          <p:nvPr/>
        </p:nvPicPr>
        <p:blipFill>
          <a:blip r:embed="rId2"/>
          <a:srcRect l="7804" r="12900"/>
          <a:stretch>
            <a:fillRect/>
          </a:stretch>
        </p:blipFill>
        <p:spPr>
          <a:xfrm>
            <a:off x="-635" y="-635"/>
            <a:ext cx="9149080" cy="685990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4332605"/>
            <a:ext cx="2189480" cy="949325"/>
          </a:xfrm>
          <a:prstGeom prst="rect">
            <a:avLst/>
          </a:prstGeom>
          <a:solidFill>
            <a:srgbClr val="FB2727">
              <a:alpha val="4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 smtClean="0"/>
              <a:t> </a:t>
            </a:r>
            <a:r>
              <a:rPr kumimoji="1" lang="ko-KR" altLang="en-US" sz="4400" b="1" dirty="0" smtClean="0">
                <a:latin typeface="+mj-ea"/>
                <a:ea typeface="+mj-ea"/>
              </a:rPr>
              <a:t>제</a:t>
            </a:r>
            <a:r>
              <a:rPr kumimoji="1" lang="en-US" altLang="ko-KR" sz="4400" b="1" dirty="0" smtClean="0">
                <a:latin typeface="+mj-ea"/>
                <a:ea typeface="+mj-ea"/>
              </a:rPr>
              <a:t>5</a:t>
            </a:r>
            <a:r>
              <a:rPr kumimoji="1" lang="ko-KR" altLang="en-US" sz="4400" b="1" dirty="0" smtClean="0">
                <a:latin typeface="+mj-ea"/>
                <a:ea typeface="+mj-ea"/>
              </a:rPr>
              <a:t>과</a:t>
            </a:r>
            <a:endParaRPr kumimoji="1" lang="zh-CN" altLang="en-US" sz="4400" b="1" dirty="0"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89480" y="4332605"/>
            <a:ext cx="6954520" cy="949325"/>
          </a:xfrm>
          <a:prstGeom prst="rect">
            <a:avLst/>
          </a:prstGeom>
          <a:solidFill>
            <a:schemeClr val="accent1">
              <a:lumMod val="60000"/>
              <a:lumOff val="40000"/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3200" b="1" dirty="0" smtClean="0">
                <a:solidFill>
                  <a:schemeClr val="tx1"/>
                </a:solidFill>
              </a:rPr>
              <a:t>120에 전화로 물어보면</a:t>
            </a:r>
          </a:p>
          <a:p>
            <a:pPr algn="ctr"/>
            <a:r>
              <a:rPr kumimoji="1" lang="ko-KR" altLang="en-US" sz="3200" b="1" dirty="0" smtClean="0">
                <a:solidFill>
                  <a:schemeClr val="tx1"/>
                </a:solidFill>
              </a:rPr>
              <a:t>바로 알 수 있어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02594" y="1018905"/>
            <a:ext cx="7581331" cy="553910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b="1" dirty="0">
                <a:latin typeface="+mn-ea"/>
              </a:rPr>
              <a:t>3.</a:t>
            </a:r>
            <a:r>
              <a:rPr sz="2400" b="1" dirty="0">
                <a:latin typeface="Batang" panose="02030600000101010101" pitchFamily="18" charset="-127"/>
                <a:ea typeface="Batang" panose="02030600000101010101" pitchFamily="18" charset="-127"/>
              </a:rPr>
              <a:t>~았/었/였으면</a:t>
            </a:r>
          </a:p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连接词尾，接在谓词词干后，表示非现实性的条件，即该条件并非事实(事实正好与此相反)，只是作为假想而提出的，因此后面叙述的结果性事实也并非现实。</a:t>
            </a:r>
            <a:r>
              <a:rPr lang="en-US" altLang="ko-KR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ko-KR" sz="1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ko-KR" sz="1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</a:t>
            </a: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US" altLang="ko-KR" sz="32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102360" y="3276600"/>
            <a:ext cx="6559550" cy="323024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700" dirty="0" smtClean="0">
                <a:solidFill>
                  <a:srgbClr val="FFC000"/>
                </a:solidFill>
              </a:rPr>
              <a:t>例</a:t>
            </a:r>
            <a:endParaRPr lang="en-US" altLang="zh-CN" sz="1700" dirty="0" smtClean="0">
              <a:solidFill>
                <a:srgbClr val="FFC000"/>
              </a:solidFill>
            </a:endParaRPr>
          </a:p>
          <a:p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1) 쉬운 말로 말씀하셨으면 오해 받지 않았을 거예요.</a:t>
            </a:r>
          </a:p>
          <a:p>
            <a:r>
              <a:rPr sz="1700" dirty="0">
                <a:latin typeface="宋体" panose="02010600030101010101" pitchFamily="2" charset="-122"/>
                <a:ea typeface="宋体" panose="02010600030101010101" pitchFamily="2" charset="-122"/>
              </a:rPr>
              <a:t>如果你说得简单一些，就不会被误会了。</a:t>
            </a:r>
          </a:p>
          <a:p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2) 깊이 생각했으면 속지 않았을 거예요.</a:t>
            </a:r>
          </a:p>
          <a:p>
            <a:r>
              <a:rPr sz="1700" dirty="0">
                <a:latin typeface="宋体" panose="02010600030101010101" pitchFamily="2" charset="-122"/>
                <a:ea typeface="宋体" panose="02010600030101010101" pitchFamily="2" charset="-122"/>
              </a:rPr>
              <a:t>如果深思熟虑的话，就不会被骗了。</a:t>
            </a:r>
          </a:p>
          <a:p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3) 가: 주말에 왜 놀러 안 갔어요?</a:t>
            </a:r>
            <a:r>
              <a:rPr sz="1700" dirty="0">
                <a:latin typeface="宋体" panose="02010600030101010101" pitchFamily="2" charset="-122"/>
                <a:ea typeface="宋体" panose="02010600030101010101" pitchFamily="2" charset="-122"/>
              </a:rPr>
              <a:t>周末为什么没有出去玩儿呢?</a:t>
            </a:r>
          </a:p>
          <a:p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나: 날씨가 춥지 않았으면 바닷가에 놀러 갔을 거예요.</a:t>
            </a:r>
          </a:p>
          <a:p>
            <a:r>
              <a:rPr sz="1700" dirty="0">
                <a:latin typeface="宋体" panose="02010600030101010101" pitchFamily="2" charset="-122"/>
                <a:ea typeface="宋体" panose="02010600030101010101" pitchFamily="2" charset="-122"/>
              </a:rPr>
              <a:t>如果天气没那么冷的话，就去海边玩儿了。</a:t>
            </a:r>
          </a:p>
          <a:p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4) 가: 이 먼 곳까지 왜 왔어요?</a:t>
            </a:r>
          </a:p>
          <a:p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나: </a:t>
            </a:r>
            <a:r>
              <a:rPr lang="en-US" altLang="ko-KR" sz="17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　　　　　　　　　　　</a:t>
            </a:r>
          </a:p>
          <a:p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5) 가: 연락을 못 받았다면서 어떻게 왔어요?</a:t>
            </a:r>
          </a:p>
          <a:p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나:</a:t>
            </a:r>
            <a:r>
              <a:rPr lang="en-US" altLang="ko-KR" sz="17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r>
              <a:rPr sz="1700" dirty="0">
                <a:latin typeface="Batang" panose="02030600000101010101" pitchFamily="18" charset="-127"/>
                <a:ea typeface="Batang" panose="02030600000101010101" pitchFamily="18" charset="-127"/>
              </a:rPr>
              <a:t> 　　　　　　　　　　　　　　　　　　　　　　　　　　　</a:t>
            </a:r>
          </a:p>
        </p:txBody>
      </p:sp>
      <p:sp>
        <p:nvSpPr>
          <p:cNvPr id="12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207" y="3061556"/>
            <a:ext cx="1518436" cy="180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6481" y="3061625"/>
            <a:ext cx="1502264" cy="180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6230" y="3061276"/>
            <a:ext cx="1479454" cy="180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167148" y="358287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어휘</a:t>
            </a:r>
            <a:r>
              <a:rPr kumimoji="1" lang="en-US" altLang="ko-KR" sz="2800" b="1" dirty="0" smtClean="0"/>
              <a:t>2</a:t>
            </a:r>
            <a:endParaRPr kumimoji="1" lang="zh-CN" altLang="en-US" sz="28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3873336" y="358266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대화</a:t>
            </a:r>
            <a:r>
              <a:rPr kumimoji="1" lang="en-US" altLang="ko-KR" sz="2800" b="1" dirty="0" smtClean="0"/>
              <a:t>2</a:t>
            </a:r>
            <a:endParaRPr kumimoji="1" lang="zh-CN" altLang="en-US" sz="32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6621680" y="3582436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문법</a:t>
            </a:r>
            <a:r>
              <a:rPr kumimoji="1" lang="en-US" altLang="ko-KR" sz="2800" b="1" dirty="0" smtClean="0"/>
              <a:t>2</a:t>
            </a:r>
            <a:endParaRPr kumimoji="1" lang="zh-CN" altLang="en-US" sz="2800" b="1" dirty="0"/>
          </a:p>
        </p:txBody>
      </p:sp>
      <p:sp>
        <p:nvSpPr>
          <p:cNvPr id="29" name="矩形 28"/>
          <p:cNvSpPr/>
          <p:nvPr/>
        </p:nvSpPr>
        <p:spPr>
          <a:xfrm rot="21075228">
            <a:off x="7286459" y="243490"/>
            <a:ext cx="1559292" cy="766207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본문</a:t>
            </a:r>
            <a:r>
              <a:rPr lang="en-US" altLang="ko-KR" sz="32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0" name="直接连接符 25"/>
          <p:cNvCxnSpPr/>
          <p:nvPr/>
        </p:nvCxnSpPr>
        <p:spPr>
          <a:xfrm flipV="1">
            <a:off x="484385" y="886691"/>
            <a:ext cx="6927797" cy="1542"/>
          </a:xfrm>
          <a:prstGeom prst="line">
            <a:avLst/>
          </a:prstGeom>
          <a:ln w="44450">
            <a:solidFill>
              <a:srgbClr val="FC4628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03555" y="1615440"/>
            <a:ext cx="4065905" cy="7867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prstClr val="black"/>
                </a:solidFill>
                <a:cs typeface="+mn-ea"/>
                <a:sym typeface="+mn-lt"/>
              </a:rPr>
              <a:t>입(이) 심심하다 【惯】嘴闲得慌，想吃东西</a:t>
            </a:r>
          </a:p>
        </p:txBody>
      </p:sp>
      <p:sp>
        <p:nvSpPr>
          <p:cNvPr id="23" name="矩形 22"/>
          <p:cNvSpPr/>
          <p:nvPr/>
        </p:nvSpPr>
        <p:spPr>
          <a:xfrm>
            <a:off x="503414" y="2717042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출출하다 【形】有点儿饿</a:t>
            </a:r>
          </a:p>
        </p:txBody>
      </p:sp>
      <p:sp>
        <p:nvSpPr>
          <p:cNvPr id="33" name="矩形 32"/>
          <p:cNvSpPr/>
          <p:nvPr/>
        </p:nvSpPr>
        <p:spPr>
          <a:xfrm>
            <a:off x="503473" y="3593526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짬뽕 【名】杂拌面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84385" y="243490"/>
            <a:ext cx="8361366" cy="766207"/>
            <a:chOff x="484385" y="243490"/>
            <a:chExt cx="8361366" cy="766207"/>
          </a:xfrm>
        </p:grpSpPr>
        <p:cxnSp>
          <p:nvCxnSpPr>
            <p:cNvPr id="13" name="直接连接符 12"/>
            <p:cNvCxnSpPr/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 rot="21075228">
              <a:off x="7286459" y="243490"/>
              <a:ext cx="1559292" cy="76620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어휘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503555" y="4462145"/>
            <a:ext cx="4065905" cy="5397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양념 【名】调味料</a:t>
            </a:r>
          </a:p>
        </p:txBody>
      </p:sp>
      <p:sp>
        <p:nvSpPr>
          <p:cNvPr id="3" name="矩形 2"/>
          <p:cNvSpPr/>
          <p:nvPr/>
        </p:nvSpPr>
        <p:spPr>
          <a:xfrm>
            <a:off x="4768074" y="1706122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고민하다 【动】烦恼，发愁</a:t>
            </a:r>
          </a:p>
        </p:txBody>
      </p:sp>
      <p:sp>
        <p:nvSpPr>
          <p:cNvPr id="4" name="矩形 3"/>
          <p:cNvSpPr/>
          <p:nvPr/>
        </p:nvSpPr>
        <p:spPr>
          <a:xfrm>
            <a:off x="4768215" y="2716530"/>
            <a:ext cx="4065905" cy="5619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번개 배달 【名】快速送货</a:t>
            </a:r>
          </a:p>
        </p:txBody>
      </p:sp>
      <p:sp>
        <p:nvSpPr>
          <p:cNvPr id="5" name="矩形 4"/>
          <p:cNvSpPr/>
          <p:nvPr/>
        </p:nvSpPr>
        <p:spPr>
          <a:xfrm>
            <a:off x="4768074" y="3593342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공짜 【名】免费</a:t>
            </a:r>
          </a:p>
        </p:txBody>
      </p:sp>
      <p:sp>
        <p:nvSpPr>
          <p:cNvPr id="6" name="矩形 5"/>
          <p:cNvSpPr/>
          <p:nvPr/>
        </p:nvSpPr>
        <p:spPr>
          <a:xfrm>
            <a:off x="484505" y="5342255"/>
            <a:ext cx="4065905" cy="5194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프라이드 【名】炸鸡</a:t>
            </a:r>
          </a:p>
        </p:txBody>
      </p:sp>
      <p:sp>
        <p:nvSpPr>
          <p:cNvPr id="7" name="矩形 6"/>
          <p:cNvSpPr/>
          <p:nvPr/>
        </p:nvSpPr>
        <p:spPr>
          <a:xfrm>
            <a:off x="4768215" y="4362450"/>
            <a:ext cx="4065905" cy="7302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시간을 재다 【词组】计算时间</a:t>
            </a:r>
          </a:p>
        </p:txBody>
      </p:sp>
      <p:sp>
        <p:nvSpPr>
          <p:cNvPr id="8" name="矩形 7"/>
          <p:cNvSpPr/>
          <p:nvPr/>
        </p:nvSpPr>
        <p:spPr>
          <a:xfrm>
            <a:off x="4768074" y="5299587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밝히다 【动】注重，关注</a:t>
            </a:r>
          </a:p>
        </p:txBody>
      </p:sp>
      <p:sp>
        <p:nvSpPr>
          <p:cNvPr id="15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005015" y="1596788"/>
            <a:ext cx="818866" cy="464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1950" y="1689100"/>
            <a:ext cx="8550910" cy="50774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아까 밥 먹었는데 또 입이 심심하네요.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ym typeface="+mn-ea"/>
              </a:rPr>
              <a:t>양메이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그래요? 저도 배가 좀 출출해서 뭐 먹으러 가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hlinkClick r:id="rId4" action="ppaction://hlinksldjump"/>
              </a:rPr>
              <a:t>려던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    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hlinkClick r:id="rId4" action="ppaction://hlinksldjump"/>
              </a:rPr>
              <a:t>참이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었어요.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헤럴드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그럼 우리 뭐 시켜 먹을까요?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:그래요. 근데 뭘 먹죠?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ym typeface="+mn-ea"/>
              </a:rPr>
              <a:t>양메이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치킨? 피자? 짜장면? 짬뽕? 아님 족발? 뭐 먹을래요?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헤럴드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전 짜장면이요.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음, 전 짜장면도 먹고 싶고 짬뽕도 먹고 싶은데 어쩌죠?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ym typeface="+mn-ea"/>
              </a:rPr>
              <a:t>양메이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:그럼 짜장면 반, 짬뽕 반으로 드세요.</a:t>
            </a:r>
            <a:endParaRPr sz="2400" dirty="0">
              <a:latin typeface="Batang" panose="02030600000101010101" pitchFamily="18" charset="-127"/>
              <a:ea typeface="Batang" panose="02030600000101010101" pitchFamily="18" charset="-127"/>
              <a:sym typeface="+mn-ea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3698543" y="4121624"/>
            <a:ext cx="354842" cy="3275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415654" y="2292824"/>
            <a:ext cx="1282889" cy="5732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2715904" y="4572000"/>
            <a:ext cx="232012" cy="4503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95" b="29628"/>
          <a:stretch>
            <a:fillRect/>
          </a:stretch>
        </p:blipFill>
        <p:spPr>
          <a:xfrm flipV="1">
            <a:off x="1476596" y="6712794"/>
            <a:ext cx="357077" cy="112495"/>
          </a:xfrm>
          <a:prstGeom prst="rect">
            <a:avLst/>
          </a:prstGeom>
        </p:spPr>
      </p:pic>
      <p:pic>
        <p:nvPicPr>
          <p:cNvPr id="7" name="图片 6" descr="60-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26080" y="-53340"/>
            <a:ext cx="3291205" cy="2056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4655" y="817880"/>
            <a:ext cx="8314055" cy="56311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반반? 그게 뭐예요?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ym typeface="+mn-ea"/>
              </a:rPr>
              <a:t>양메이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 씨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  <a:hlinkClick r:id="rId2" action="ppaction://hlinksldjump"/>
              </a:rPr>
              <a:t>처럼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뭘 먹을지 몰라 갈등하는 사람들을 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위해 생긴 거예요.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헤럴드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짜장면 반, 짬뽕 반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  <a:hlinkClick r:id="rId3" action="ppaction://hlinksldjump"/>
              </a:rPr>
              <a:t>말고도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양념 반, 프라이드 반도 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있잖아요.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아. 치킨 말이군요.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ym typeface="+mn-ea"/>
              </a:rPr>
              <a:t>양메이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전화로 주문한 뒤에 15분 전까지 배달이 안 오면 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공짜로 먹을 수 있는 번개 배달도있잖아요.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정말이요? 빨리 주문해 보세요. 제가 시간을 잴게요.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ym typeface="+mn-ea"/>
              </a:rPr>
              <a:t>양메이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 씨는 공짜를 너무 밝혀서 큰일이에요. 호호.</a:t>
            </a:r>
          </a:p>
        </p:txBody>
      </p:sp>
      <p:sp>
        <p:nvSpPr>
          <p:cNvPr id="8" name="矩形 7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5" name="webpage-home_81886">
            <a:hlinkClick r:id="rId4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5471" y="887787"/>
            <a:ext cx="8244408" cy="50774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ko-KR" sz="2000" b="1" dirty="0">
                <a:solidFill>
                  <a:prstClr val="black"/>
                </a:solidFill>
                <a:latin typeface="华文楷体"/>
              </a:rPr>
              <a:t>1.</a:t>
            </a:r>
            <a:r>
              <a:rPr sz="20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~(으)려던 참이다</a:t>
            </a:r>
          </a:p>
          <a:p>
            <a:pPr latinLnBrk="1">
              <a:lnSpc>
                <a:spcPct val="150000"/>
              </a:lnSpc>
            </a:pPr>
            <a:r>
              <a:rPr sz="20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惯用型，接在动词词干后，表示“打算做……的时候”之意。</a:t>
            </a: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 smtClean="0">
              <a:solidFill>
                <a:prstClr val="black"/>
              </a:solidFill>
              <a:latin typeface="华文楷体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864235" y="1986915"/>
            <a:ext cx="7101205" cy="3784600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FFC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例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1) 지금 우리는 외출하려던 참이에요.</a:t>
            </a: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我们正打算出去呢。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2) 점심을 먹으려던 참인데 친구한테서 전화가 왔어요.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我正打算吃午饭，结果朋友来电话了。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3) 가: 숙제 안 하고 뭐하고 있어?</a:t>
            </a: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你不做作业，在做什么?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나: 방금 숙제하려던 참이었어요.</a:t>
            </a: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我正打算做作业来着。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4) 가: 우리 쇼핑하러 갈래요?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나:</a:t>
            </a:r>
            <a:r>
              <a:rPr lang="en-US" altLang="ko-KR" sz="16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5) 가: 아까 밥 먹으라고 했는데 밥은 안 먹고 누구랑 전화하는 거야?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나: </a:t>
            </a:r>
            <a:r>
              <a:rPr lang="en-US" altLang="ko-KR" sz="16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</a:t>
            </a:r>
            <a:r>
              <a:rPr sz="1600" dirty="0"/>
              <a:t>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0081" y="1120832"/>
            <a:ext cx="8244408" cy="563118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ko-KR" sz="2000" b="1" dirty="0">
                <a:solidFill>
                  <a:prstClr val="black"/>
                </a:solidFill>
                <a:latin typeface="华文楷体"/>
              </a:rPr>
              <a:t>2.</a:t>
            </a:r>
            <a:r>
              <a:rPr sz="2000" b="1" dirty="0">
                <a:solidFill>
                  <a:prstClr val="black"/>
                </a:solidFill>
              </a:rPr>
              <a:t>~처럼</a:t>
            </a:r>
          </a:p>
          <a:p>
            <a:pPr latinLnBrk="1">
              <a:lnSpc>
                <a:spcPct val="150000"/>
              </a:lnSpc>
            </a:pPr>
            <a:r>
              <a:rPr sz="20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助词，接在体词后，表示比较的对象，也可以表示比喻。相当于汉语的“像……”。可以与助词“</a:t>
            </a:r>
            <a:r>
              <a:rPr sz="20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같이</a:t>
            </a:r>
            <a:r>
              <a:rPr sz="20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”替换使用。</a:t>
            </a:r>
          </a:p>
          <a:p>
            <a:pPr latinLnBrk="1">
              <a:lnSpc>
                <a:spcPct val="150000"/>
              </a:lnSpc>
            </a:pPr>
            <a:endParaRPr lang="ko-KR" altLang="en-US" sz="20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 smtClean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 smtClean="0">
              <a:solidFill>
                <a:prstClr val="black"/>
              </a:solidFill>
              <a:latin typeface="华文楷体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915717" y="2529854"/>
            <a:ext cx="7203915" cy="4154170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FFC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例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1) 선성님처럼 발음을 잘 했으면 촣겠어요.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我要是能像老师一样发音标准就好了。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2) 그 친구는 가수처럼 노래를 잘 불러요.</a:t>
            </a: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他唱歌像歌手一样好。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3) 가: 저 선생님이 왜 좋아요?</a:t>
            </a: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为什么喜欢那位老师?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나: 왜냐하면 저 선생님이 엄마처럼 저에게 잘 해 주시기 때문이에요.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因为那位老师待我像妈妈一样好。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4) 가: 저 친구 노래 실력이 어때요?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나:</a:t>
            </a:r>
            <a:r>
              <a:rPr lang="en-US" altLang="ko-KR" sz="16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endParaRPr sz="16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5) 가: 인생을 어떻게 살고 싶으세요?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나: </a:t>
            </a:r>
            <a:r>
              <a:rPr lang="en-US" altLang="ko-KR" sz="16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0081" y="1120832"/>
            <a:ext cx="8244408" cy="553910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ko-KR" sz="2000" b="1" dirty="0">
                <a:solidFill>
                  <a:prstClr val="black"/>
                </a:solidFill>
                <a:latin typeface="华文楷体"/>
              </a:rPr>
              <a:t>3.</a:t>
            </a:r>
            <a:r>
              <a:rPr sz="20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~말고도</a:t>
            </a:r>
          </a:p>
          <a:p>
            <a:pPr latinLnBrk="1">
              <a:lnSpc>
                <a:spcPct val="150000"/>
              </a:lnSpc>
            </a:pPr>
            <a:r>
              <a:rPr sz="20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接在体词后，表示“除了……还……”。</a:t>
            </a:r>
          </a:p>
          <a:p>
            <a:pPr latinLnBrk="1">
              <a:lnSpc>
                <a:spcPct val="150000"/>
              </a:lnSpc>
            </a:pPr>
            <a:endParaRPr lang="ko-KR" altLang="en-US" sz="20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 smtClean="0">
              <a:solidFill>
                <a:prstClr val="black"/>
              </a:solidFill>
              <a:latin typeface="华文楷体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915717" y="2119644"/>
            <a:ext cx="7203915" cy="4523105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FFC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例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1) 주말에 숙제 말고도 할 일이 많아요.</a:t>
            </a: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周末除了写作业，要做的事儿还很多。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2) 이 우산 말고도 또 있으니까 염려 말고 쓰세요.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除了这把伞还有别的呢，你别担心，用吧。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3) 가: 성민 씨는 왜 매일 같은 옷만 입어요?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成民，你为什么每天都穿一样的衣服呢?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나: 이 옷 말고도 다른 옷이 있지만 입고 싶지 않아서요.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虽然除了这件衣服还有别的衣服，但我不想穿。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4) 가: 저 집 뷔페에 중식이 있나요?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나: </a:t>
            </a:r>
            <a:r>
              <a:rPr lang="en-US" altLang="ko-KR" sz="16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　　　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5) 가: 오늘 파티에 지은 씨가 오나요?</a:t>
            </a:r>
          </a:p>
          <a:p>
            <a:pPr latinLnBrk="1"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나: </a:t>
            </a:r>
            <a:r>
              <a:rPr lang="en-US" altLang="ko-KR" sz="16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</a:t>
            </a:r>
          </a:p>
        </p:txBody>
      </p:sp>
      <p:sp>
        <p:nvSpPr>
          <p:cNvPr id="9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79690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614170" y="2682240"/>
            <a:ext cx="5231765" cy="189801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b="1" dirty="0">
                <a:solidFill>
                  <a:srgbClr val="002060"/>
                </a:solidFill>
              </a:rPr>
              <a:t>헤럴드: 서점에 가려고 하는데 혹시 뭐 필요한 것 없어요?</a:t>
            </a:r>
          </a:p>
          <a:p>
            <a:r>
              <a:rPr kumimoji="1" lang="zh-CN" altLang="en-US" sz="2400" b="1" dirty="0">
                <a:solidFill>
                  <a:srgbClr val="002060"/>
                </a:solidFill>
              </a:rPr>
              <a:t>양메이: 필요한 책이 있어서 가려던 참이었는데 이 책 좀 사다 주세요.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‘ ～(으)려던 참이다’ 를 이용하여 보기와 같이 다음 대화를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867410" y="493903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김지은:______________________________</a:t>
            </a:r>
            <a:endParaRPr kumimoji="1"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868045" y="378841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김지은:_______________________________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66775" y="599694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정성민:______________________________</a:t>
            </a:r>
            <a:endParaRPr kumimoji="1"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98318" y="438533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66775" y="4493260"/>
            <a:ext cx="747649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웨이빈: 내일 저녁에 모임이 있어서 같이 운동하러 못 갈 것 같아요.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807845" y="3889375"/>
            <a:ext cx="60699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저도 성민 씨에게 전화를 하려던 참이었어요.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807210" y="5039995"/>
            <a:ext cx="63849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저도 내일 약속이 있어서 못 간다고 말하려던 참이었어요.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807210" y="6082665"/>
            <a:ext cx="579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저도 돈을 찾으러 은행에 가려던 참이었는데 같이 가요.</a:t>
            </a:r>
          </a:p>
        </p:txBody>
      </p:sp>
      <p:sp>
        <p:nvSpPr>
          <p:cNvPr id="15" name="矩形 14"/>
          <p:cNvSpPr/>
          <p:nvPr/>
        </p:nvSpPr>
        <p:spPr>
          <a:xfrm flipH="1">
            <a:off x="233070" y="328512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05180" y="3401060"/>
            <a:ext cx="821817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양메이: 교실에 자습하러 갔다가 정성민 씨를 만났는데 지은 씨 안부를 묻던데요.</a:t>
            </a:r>
          </a:p>
        </p:txBody>
      </p:sp>
      <p:sp>
        <p:nvSpPr>
          <p:cNvPr id="20" name="矩形 19"/>
          <p:cNvSpPr/>
          <p:nvPr/>
        </p:nvSpPr>
        <p:spPr>
          <a:xfrm>
            <a:off x="396413" y="549912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91210" y="5606415"/>
            <a:ext cx="83305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웨이빈: 은행에 가서 현금 카드를 만들려고 하는데 지금 은행 문이 닫지 않았겠죠?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868045" y="271399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양메이:_______________________________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07210" y="2815590"/>
            <a:ext cx="61169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마침 저도 백화점에 구두를 사러 가려던 참이었어요.</a:t>
            </a:r>
          </a:p>
        </p:txBody>
      </p:sp>
      <p:sp>
        <p:nvSpPr>
          <p:cNvPr id="5" name="矩形 4"/>
          <p:cNvSpPr/>
          <p:nvPr/>
        </p:nvSpPr>
        <p:spPr>
          <a:xfrm flipH="1">
            <a:off x="233070" y="221070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73455" y="2317750"/>
            <a:ext cx="60471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웨이빈: 오후에 백화점에 쇼핑하러 갈 건데 같이 갈래요?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867410" y="157162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양메이:_______________________________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680845" y="1673225"/>
            <a:ext cx="61969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저도 좀 있다가 운동장에 가려던 참이었는데 같이 가요.</a:t>
            </a:r>
          </a:p>
        </p:txBody>
      </p:sp>
      <p:sp>
        <p:nvSpPr>
          <p:cNvPr id="24" name="矩形 23"/>
          <p:cNvSpPr/>
          <p:nvPr/>
        </p:nvSpPr>
        <p:spPr>
          <a:xfrm flipH="1">
            <a:off x="232435" y="106834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66775" y="1019175"/>
            <a:ext cx="83407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양메이: 오랜만이네요. 이 시간에 어디 가요?</a:t>
            </a:r>
          </a:p>
          <a:p>
            <a:r>
              <a:rPr lang="zh-CN" altLang="en-US"/>
              <a:t>정성민: 운동장에 가요. 오늘 우리 학과와 스페인어 학과의 농구 시합이 있어요.</a:t>
            </a:r>
          </a:p>
        </p:txBody>
      </p:sp>
      <p:sp>
        <p:nvSpPr>
          <p:cNvPr id="4" name="矩形 3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/>
      <p:bldP spid="3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" y="2123199"/>
            <a:ext cx="596900" cy="6869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" y="3743026"/>
            <a:ext cx="596900" cy="6869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5115" y="2123189"/>
            <a:ext cx="6622014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생활에 유용한 전화 번호로 어떤 것들이 있을까요?</a:t>
            </a:r>
          </a:p>
          <a:p>
            <a:endParaRPr lang="zh-CN" altLang="en-US" sz="3600" dirty="0"/>
          </a:p>
          <a:p>
            <a:r>
              <a:rPr lang="zh-CN" altLang="en-US" sz="3600" dirty="0"/>
              <a:t>배달 문화란 무엇일까요?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401782" y="969818"/>
            <a:ext cx="6442364" cy="22058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 rot="21075228">
            <a:off x="6730031" y="220871"/>
            <a:ext cx="2020291" cy="774306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도입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929640" y="2641600"/>
            <a:ext cx="7180580" cy="2080260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6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양메이: 오늘 왜 이렇게 백화점에 사람이 많아요?</a:t>
            </a:r>
          </a:p>
          <a:p>
            <a:r>
              <a:rPr kumimoji="1" lang="zh-CN" altLang="en-US" sz="26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웨이빈: 오늘부터 세일한다니까 사람들이 많이 왔네요.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769683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2.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‘～(ㄴ/는)다니까’ 를 이용하여 보기와 같이 다음 대화를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867410" y="4723130"/>
            <a:ext cx="7952105" cy="7867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웨이빈: 인터넷으로 옷을 사______________________________</a:t>
            </a:r>
          </a:p>
          <a:p>
            <a:pPr>
              <a:lnSpc>
                <a:spcPct val="150000"/>
              </a:lnSpc>
            </a:pPr>
            <a:r>
              <a:rPr kumimoji="1" lang="zh-CN" altLang="en-US">
                <a:solidFill>
                  <a:schemeClr val="tx1"/>
                </a:solidFill>
              </a:rPr>
              <a:t>김지은: 그래도 직접 보고 사는 게 더 낫지 않아요?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868045" y="3583940"/>
            <a:ext cx="7951470" cy="77533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양메이: 이번 시험이_______________________________</a:t>
            </a:r>
          </a:p>
          <a:p>
            <a:pPr>
              <a:lnSpc>
                <a:spcPct val="150000"/>
              </a:lnSpc>
            </a:pPr>
            <a:r>
              <a:rPr kumimoji="1"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김지은: 그래도 시험 문제가 너무 쉬워서 실수할까 봐 걱정이에요.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867410" y="5772150"/>
            <a:ext cx="7951470" cy="76898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웨이빈: 박 교수님 강의______________________________</a:t>
            </a:r>
          </a:p>
          <a:p>
            <a:pPr>
              <a:lnSpc>
                <a:spcPct val="150000"/>
              </a:lnSpc>
            </a:pPr>
            <a:r>
              <a:rPr kumimoji="1" lang="zh-CN" altLang="en-US">
                <a:solidFill>
                  <a:schemeClr val="tx1"/>
                </a:solidFill>
              </a:rPr>
              <a:t>정성민: 강의가 재미있을 뿐만 아니라 멋있기 때문에 인기가 많은 것 같아요.</a:t>
            </a:r>
          </a:p>
        </p:txBody>
      </p:sp>
      <p:sp>
        <p:nvSpPr>
          <p:cNvPr id="35" name="矩形 34"/>
          <p:cNvSpPr/>
          <p:nvPr/>
        </p:nvSpPr>
        <p:spPr>
          <a:xfrm>
            <a:off x="398318" y="438533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153410" y="3583940"/>
            <a:ext cx="31978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쉽다니까 걱정하지 마세요.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984625" y="4789170"/>
            <a:ext cx="40043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싸다니까 인터넷으로 구매해 보세요.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472180" y="5772150"/>
            <a:ext cx="51676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재미있다니까 다른 학과 학생들까지 와서 들어요.</a:t>
            </a:r>
          </a:p>
        </p:txBody>
      </p:sp>
      <p:sp>
        <p:nvSpPr>
          <p:cNvPr id="15" name="矩形 14"/>
          <p:cNvSpPr/>
          <p:nvPr/>
        </p:nvSpPr>
        <p:spPr>
          <a:xfrm flipH="1">
            <a:off x="233070" y="328512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20" name="矩形 19"/>
          <p:cNvSpPr/>
          <p:nvPr/>
        </p:nvSpPr>
        <p:spPr>
          <a:xfrm>
            <a:off x="396413" y="549912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868045" y="2524125"/>
            <a:ext cx="7952105" cy="76073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정성민: 아버지께서 저녁___________어머니가 기분이 안 좋은 것 같아요.</a:t>
            </a:r>
          </a:p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아버지: 어쩔 수 없어. 오늘 회사 창립 기념일이라서 꼭 참석해야 해.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472180" y="2584450"/>
            <a:ext cx="174752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600" b="1" dirty="0">
                <a:solidFill>
                  <a:srgbClr val="7030A0"/>
                </a:solidFill>
                <a:latin typeface="+mn-ea"/>
              </a:rPr>
              <a:t>먹고 온다니까</a:t>
            </a:r>
          </a:p>
        </p:txBody>
      </p:sp>
      <p:sp>
        <p:nvSpPr>
          <p:cNvPr id="5" name="矩形 4"/>
          <p:cNvSpPr/>
          <p:nvPr/>
        </p:nvSpPr>
        <p:spPr>
          <a:xfrm flipH="1">
            <a:off x="233070" y="221070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867410" y="1299210"/>
            <a:ext cx="7952740" cy="84264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정성민: 할아버지께서 이번 주에 등산_______________</a:t>
            </a:r>
            <a:r>
              <a:rPr lang="en-US" altLang="ko-KR" u="sng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         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___</a:t>
            </a:r>
          </a:p>
          <a:p>
            <a:pPr>
              <a:lnSpc>
                <a:spcPct val="150000"/>
              </a:lnSpc>
            </a:pPr>
            <a:r>
              <a:rPr kumimoji="1"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양메이: 그것보다 오랜만에 가족이랑 같이 가서 좋아하시는 것 같아요.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919345" y="1405890"/>
            <a:ext cx="3978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간다니까 기분이 좋으신 것 같아요.</a:t>
            </a:r>
          </a:p>
        </p:txBody>
      </p:sp>
      <p:sp>
        <p:nvSpPr>
          <p:cNvPr id="24" name="矩形 23"/>
          <p:cNvSpPr/>
          <p:nvPr/>
        </p:nvSpPr>
        <p:spPr>
          <a:xfrm flipH="1">
            <a:off x="232435" y="106834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/>
      <p:bldP spid="3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614170" y="2682240"/>
            <a:ext cx="5231765" cy="189801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b="1" dirty="0">
                <a:solidFill>
                  <a:srgbClr val="002060"/>
                </a:solidFill>
              </a:rPr>
              <a:t>양메이: 내일 아침에 수업이 있어서 일찍 자야 돼요.</a:t>
            </a:r>
          </a:p>
          <a:p>
            <a:r>
              <a:rPr kumimoji="1" lang="zh-CN" altLang="en-US" sz="2400" b="1" dirty="0">
                <a:solidFill>
                  <a:srgbClr val="002060"/>
                </a:solidFill>
              </a:rPr>
              <a:t>웨이빈: 아침 수업이 취소됐어요. 그래서 일찍 일어날 필요 없어요.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3.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‘～ㄹ 필요 없다’ 를 이용하여 보기와 같이 다음 대화를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56419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867410" y="493903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웨이빈: 오늘은______________________________</a:t>
            </a:r>
            <a:endParaRPr kumimoji="1"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868045" y="378841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정성민: 우리가 이미_______________________________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66775" y="599694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웨이빈: 통역이______________________________</a:t>
            </a:r>
            <a:endParaRPr kumimoji="1"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98318" y="438533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72820" y="4493260"/>
            <a:ext cx="65297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양메이: 우산도 가져가야겠죠?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134995" y="3889375"/>
            <a:ext cx="51485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준비했으니까 웨이빈 씨는 준비할 필요 없어요.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624455" y="5040630"/>
            <a:ext cx="5504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비가 안 온다니까 가져갈 필요 없을 것 같아요.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590165" y="6098540"/>
            <a:ext cx="45929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있어서 번역할 필요 없을 것 같아요.</a:t>
            </a:r>
          </a:p>
        </p:txBody>
      </p:sp>
      <p:sp>
        <p:nvSpPr>
          <p:cNvPr id="15" name="矩形 14"/>
          <p:cNvSpPr/>
          <p:nvPr/>
        </p:nvSpPr>
        <p:spPr>
          <a:xfrm flipH="1">
            <a:off x="233070" y="328512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73455" y="3392170"/>
            <a:ext cx="62096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웨이빈: 양메이 씨한테 어떤 선물을 하면 좋을까요?</a:t>
            </a:r>
          </a:p>
        </p:txBody>
      </p:sp>
      <p:sp>
        <p:nvSpPr>
          <p:cNvPr id="20" name="矩形 19"/>
          <p:cNvSpPr/>
          <p:nvPr/>
        </p:nvSpPr>
        <p:spPr>
          <a:xfrm>
            <a:off x="396413" y="549912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66775" y="5606415"/>
            <a:ext cx="55606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정성민: 한국어로 번역도 해야 하죠?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868045" y="271399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김지은: 그럼요. 기차역에______________________________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98240" y="2815590"/>
            <a:ext cx="39185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가서 살 필요 없어요.</a:t>
            </a:r>
          </a:p>
        </p:txBody>
      </p:sp>
      <p:sp>
        <p:nvSpPr>
          <p:cNvPr id="5" name="矩形 4"/>
          <p:cNvSpPr/>
          <p:nvPr/>
        </p:nvSpPr>
        <p:spPr>
          <a:xfrm flipH="1">
            <a:off x="233070" y="221070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73455" y="2317750"/>
            <a:ext cx="69646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양메이: 기차표를 인터넷으로 살 수 있어요?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867410" y="157162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헤럴드: 잘 들리니까_______________________________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134995" y="1652905"/>
            <a:ext cx="3710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크게 말할 필요 없어요.</a:t>
            </a:r>
          </a:p>
        </p:txBody>
      </p:sp>
      <p:sp>
        <p:nvSpPr>
          <p:cNvPr id="24" name="矩形 23"/>
          <p:cNvSpPr/>
          <p:nvPr/>
        </p:nvSpPr>
        <p:spPr>
          <a:xfrm flipH="1">
            <a:off x="232435" y="106834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92505" y="1123950"/>
            <a:ext cx="60813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양메이: 제 목소리가 작지 않아요? 제가 하는 말 잘 들려요?</a:t>
            </a:r>
          </a:p>
        </p:txBody>
      </p:sp>
      <p:sp>
        <p:nvSpPr>
          <p:cNvPr id="4" name="矩形 3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/>
      <p:bldP spid="3" grpId="0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614170" y="2682240"/>
            <a:ext cx="5231765" cy="189801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b="1" dirty="0">
                <a:solidFill>
                  <a:srgbClr val="002060"/>
                </a:solidFill>
              </a:rPr>
              <a:t>양메이: 저도 송혜교처럼 예뻤으면 좋겠어요.</a:t>
            </a:r>
          </a:p>
          <a:p>
            <a:r>
              <a:rPr kumimoji="1" lang="zh-CN" altLang="en-US" sz="2400" b="1" dirty="0">
                <a:solidFill>
                  <a:srgbClr val="002060"/>
                </a:solidFill>
              </a:rPr>
              <a:t>김지은: 송혜교보다 양메이 씨가 더 예쁘니까 걱정하지 마세요.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4.</a:t>
            </a:r>
            <a:r>
              <a:rPr sz="2800" b="1" dirty="0">
                <a:solidFill>
                  <a:prstClr val="black"/>
                </a:solidFill>
                <a:cs typeface="+mn-ea"/>
                <a:sym typeface="+mn-lt"/>
              </a:rPr>
              <a:t>‘～처럼’ 을 이용하여 보기와 같이 다음 대화를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868045" y="4734560"/>
            <a:ext cx="7730490" cy="76454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양메이:______________________________</a:t>
            </a:r>
          </a:p>
          <a:p>
            <a:pPr>
              <a:lnSpc>
                <a:spcPct val="150000"/>
              </a:lnSpc>
            </a:pPr>
            <a:r>
              <a:rPr kumimoji="1" lang="zh-CN" altLang="en-US">
                <a:solidFill>
                  <a:schemeClr val="tx1"/>
                </a:solidFill>
              </a:rPr>
              <a:t>웨이빈: 제가 보기에 모델은 날씬한 게 아니라 너무 마른 것 같아요.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868045" y="3631565"/>
            <a:ext cx="7729855" cy="72771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헤럴드:_______________________________</a:t>
            </a:r>
          </a:p>
          <a:p>
            <a:pPr>
              <a:lnSpc>
                <a:spcPct val="150000"/>
              </a:lnSpc>
            </a:pPr>
            <a:r>
              <a:rPr kumimoji="1"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양메이: 제가 보기에 야구 선수보다 헤럴드 씨가 더 잘하는 것 같아요.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866775" y="5798185"/>
            <a:ext cx="7732395" cy="76962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웨이빈:______________________________</a:t>
            </a:r>
          </a:p>
          <a:p>
            <a:pPr>
              <a:lnSpc>
                <a:spcPct val="150000"/>
              </a:lnSpc>
            </a:pPr>
            <a:r>
              <a:rPr kumimoji="1" lang="zh-CN" altLang="en-US">
                <a:solidFill>
                  <a:schemeClr val="tx1"/>
                </a:solidFill>
              </a:rPr>
              <a:t>헤럴드: 올해 겨울도 따뜻할 거예요.</a:t>
            </a:r>
          </a:p>
        </p:txBody>
      </p:sp>
      <p:sp>
        <p:nvSpPr>
          <p:cNvPr id="35" name="矩形 34"/>
          <p:cNvSpPr/>
          <p:nvPr/>
        </p:nvSpPr>
        <p:spPr>
          <a:xfrm>
            <a:off x="398318" y="438533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750060" y="3631565"/>
            <a:ext cx="51308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저도 야구 선수처럼 야구를 잘했으면 좋겠어요.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792605" y="4734560"/>
            <a:ext cx="40684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저도 모델처럼 날씬했으면 좋겠어요.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715135" y="5798185"/>
            <a:ext cx="52006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올해 겨울도 작년처럼 따뜻했으면 좋겠어요.</a:t>
            </a:r>
          </a:p>
        </p:txBody>
      </p:sp>
      <p:sp>
        <p:nvSpPr>
          <p:cNvPr id="15" name="矩形 14"/>
          <p:cNvSpPr/>
          <p:nvPr/>
        </p:nvSpPr>
        <p:spPr>
          <a:xfrm flipH="1">
            <a:off x="233070" y="328512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20" name="矩形 19"/>
          <p:cNvSpPr/>
          <p:nvPr/>
        </p:nvSpPr>
        <p:spPr>
          <a:xfrm>
            <a:off x="396413" y="549912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868045" y="2575560"/>
            <a:ext cx="7730490" cy="70929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웨이빈:_______________________________</a:t>
            </a:r>
          </a:p>
          <a:p>
            <a:pPr>
              <a:lnSpc>
                <a:spcPct val="150000"/>
              </a:lnSpc>
            </a:pPr>
            <a:r>
              <a:rPr kumimoji="1"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정성민: 나중에 박 선생님보다 웨이빈 씨가 강의를 더 잘할 거예요.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792605" y="2575560"/>
            <a:ext cx="51225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저도 박 선생님처럼 강의를 잘했으면 좋겠어요.</a:t>
            </a:r>
          </a:p>
        </p:txBody>
      </p:sp>
      <p:sp>
        <p:nvSpPr>
          <p:cNvPr id="5" name="矩形 4"/>
          <p:cNvSpPr/>
          <p:nvPr/>
        </p:nvSpPr>
        <p:spPr>
          <a:xfrm flipH="1">
            <a:off x="233070" y="221070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867410" y="1355725"/>
            <a:ext cx="7730490" cy="7867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양메이: __________________</a:t>
            </a:r>
            <a:r>
              <a:rPr lang="en-US" altLang="ko-KR" u="sng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        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_____</a:t>
            </a:r>
          </a:p>
          <a:p>
            <a:pPr>
              <a:lnSpc>
                <a:spcPct val="150000"/>
              </a:lnSpc>
            </a:pPr>
            <a:r>
              <a:rPr kumimoji="1"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김지은: 제가 먹어 본 프랑스 음식 중에 제일 맛있는 것 같아요.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792605" y="1355725"/>
            <a:ext cx="56775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저도 프랑스 요리사처럼 요리를 잘했으면 좋겠어요.</a:t>
            </a:r>
          </a:p>
        </p:txBody>
      </p:sp>
      <p:sp>
        <p:nvSpPr>
          <p:cNvPr id="24" name="矩形 23"/>
          <p:cNvSpPr/>
          <p:nvPr/>
        </p:nvSpPr>
        <p:spPr>
          <a:xfrm flipH="1">
            <a:off x="232435" y="106834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/>
      <p:bldP spid="3" grpId="0"/>
      <p:bldP spid="2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614170" y="2682240"/>
            <a:ext cx="5231765" cy="189801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b="1" dirty="0">
                <a:solidFill>
                  <a:srgbClr val="002060"/>
                </a:solidFill>
              </a:rPr>
              <a:t>웨이빈: 이것만 하면 일이 다 끝나나요?</a:t>
            </a:r>
          </a:p>
          <a:p>
            <a:r>
              <a:rPr kumimoji="1" lang="zh-CN" altLang="en-US" sz="2400" b="1" dirty="0">
                <a:solidFill>
                  <a:srgbClr val="002060"/>
                </a:solidFill>
              </a:rPr>
              <a:t>양메이: 이것 말고도 할 일이 또 있어요.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5.‘～말고도’ 를 사용하여 보기와 같이 다음 대화를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868045" y="492823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헤럴드:________________________________________</a:t>
            </a:r>
            <a:endParaRPr kumimoji="1"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868045" y="378841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양메이: 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66775" y="599694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정성민:______________________________________</a:t>
            </a:r>
            <a:endParaRPr kumimoji="1"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98318" y="438533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72820" y="4493260"/>
            <a:ext cx="67132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양메이: 이번 회화 시험은 단어만 외우면 되나요?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782445" y="3890010"/>
            <a:ext cx="39903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식품 말고도 가전 제품도 세일하는 것 같더라고요.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689100" y="5029835"/>
            <a:ext cx="44488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단어 말고도 문장도 외워야 할 거예요.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782445" y="6151880"/>
            <a:ext cx="59035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이것 말고도 여기에 또 있어요.</a:t>
            </a:r>
          </a:p>
        </p:txBody>
      </p:sp>
      <p:sp>
        <p:nvSpPr>
          <p:cNvPr id="15" name="矩形 14"/>
          <p:cNvSpPr/>
          <p:nvPr/>
        </p:nvSpPr>
        <p:spPr>
          <a:xfrm flipH="1">
            <a:off x="233070" y="328512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72820" y="3392170"/>
            <a:ext cx="671385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헤럴드: 오늘 백화점에서 식품만 세일하고 있나요?</a:t>
            </a:r>
          </a:p>
        </p:txBody>
      </p:sp>
      <p:sp>
        <p:nvSpPr>
          <p:cNvPr id="20" name="矩形 19"/>
          <p:cNvSpPr/>
          <p:nvPr/>
        </p:nvSpPr>
        <p:spPr>
          <a:xfrm>
            <a:off x="396413" y="549912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66775" y="5606415"/>
            <a:ext cx="68199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웨이빈: 볼펜이 왜 이것밖에 없어요?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868045" y="271399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김지은: ________________________________________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11655" y="2814955"/>
            <a:ext cx="45427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한국 대학교 학생들 말고도 다른 대학교 학생들도 잘하더라고요.</a:t>
            </a:r>
          </a:p>
        </p:txBody>
      </p:sp>
      <p:sp>
        <p:nvSpPr>
          <p:cNvPr id="5" name="矩形 4"/>
          <p:cNvSpPr/>
          <p:nvPr/>
        </p:nvSpPr>
        <p:spPr>
          <a:xfrm flipH="1">
            <a:off x="233070" y="221070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93445" y="2317750"/>
            <a:ext cx="78136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양메이: 이번 말하기 대회에서 한국 대학교 학생들의 실력이 제일 좋았죠?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867410" y="157162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양메이:___________________________________________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782445" y="1672590"/>
            <a:ext cx="55137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병원에 감기 환자 말고도 다른 병으로 온 사람들이 많더라고요.</a:t>
            </a:r>
          </a:p>
        </p:txBody>
      </p:sp>
      <p:sp>
        <p:nvSpPr>
          <p:cNvPr id="24" name="矩形 23"/>
          <p:cNvSpPr/>
          <p:nvPr/>
        </p:nvSpPr>
        <p:spPr>
          <a:xfrm flipH="1">
            <a:off x="232435" y="106834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93445" y="1123950"/>
            <a:ext cx="74422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웨이빈: 병원에 갔다 왔어요? 요즘 환절기라 감기 걸린 사람들이 많죠?</a:t>
            </a:r>
          </a:p>
        </p:txBody>
      </p:sp>
      <p:sp>
        <p:nvSpPr>
          <p:cNvPr id="4" name="矩形 3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/>
      <p:bldP spid="3" grpId="0"/>
      <p:bldP spid="2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614170" y="2682240"/>
            <a:ext cx="5231765" cy="189801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b="1" dirty="0">
                <a:solidFill>
                  <a:srgbClr val="002060"/>
                </a:solidFill>
              </a:rPr>
              <a:t>～ㄹ 필요 없다, ～았/었/였으면, ～(으)려던 참이다, ～다니까, ～말고도, ～처럼,～ㄹ 뻔하다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780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6.아래 단어를 골라 다음 문장을 완성해 보세요.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868045" y="4928235"/>
            <a:ext cx="7860030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친한 친구가 집에_______________어머니께서 많은 음식을 준비하셨어요.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868045" y="3788410"/>
            <a:ext cx="785939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젊은 사람________________나이 드신 분들이 열심히 운동하고 있었어요.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866775" y="5996940"/>
            <a:ext cx="786066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정신이 없어서 집 열쇠를 깜빡 두고________________________</a:t>
            </a:r>
          </a:p>
        </p:txBody>
      </p:sp>
      <p:sp>
        <p:nvSpPr>
          <p:cNvPr id="35" name="矩形 34"/>
          <p:cNvSpPr/>
          <p:nvPr/>
        </p:nvSpPr>
        <p:spPr>
          <a:xfrm>
            <a:off x="398318" y="438533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971040" y="3890010"/>
            <a:ext cx="1402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말고도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881630" y="5029200"/>
            <a:ext cx="18161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온다니까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959985" y="6082665"/>
            <a:ext cx="14090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올 뻔했어요</a:t>
            </a:r>
          </a:p>
        </p:txBody>
      </p:sp>
      <p:sp>
        <p:nvSpPr>
          <p:cNvPr id="15" name="矩形 14"/>
          <p:cNvSpPr/>
          <p:nvPr/>
        </p:nvSpPr>
        <p:spPr>
          <a:xfrm flipH="1">
            <a:off x="233070" y="328512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20" name="矩形 19"/>
          <p:cNvSpPr/>
          <p:nvPr/>
        </p:nvSpPr>
        <p:spPr>
          <a:xfrm>
            <a:off x="396413" y="549912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868045" y="2713990"/>
            <a:ext cx="785939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제가 먼저 연락_________________________선생님에게서 전화가 왔어요.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524125" y="2794000"/>
            <a:ext cx="2265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하려던 참이었는데</a:t>
            </a:r>
          </a:p>
        </p:txBody>
      </p:sp>
      <p:sp>
        <p:nvSpPr>
          <p:cNvPr id="5" name="矩形 4"/>
          <p:cNvSpPr/>
          <p:nvPr/>
        </p:nvSpPr>
        <p:spPr>
          <a:xfrm flipH="1">
            <a:off x="233070" y="221070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867410" y="1571625"/>
            <a:ext cx="7860030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제주도______________________아름답고 깨끗한 곳에 가 본 적이 없어요.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204720" y="1672590"/>
            <a:ext cx="13760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처럼</a:t>
            </a:r>
          </a:p>
        </p:txBody>
      </p:sp>
      <p:sp>
        <p:nvSpPr>
          <p:cNvPr id="24" name="矩形 23"/>
          <p:cNvSpPr/>
          <p:nvPr/>
        </p:nvSpPr>
        <p:spPr>
          <a:xfrm flipH="1">
            <a:off x="232435" y="106834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/>
      <p:bldP spid="3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72270" y="1861546"/>
          <a:ext cx="7611324" cy="321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/>
                <a:gridCol w="2545844"/>
                <a:gridCol w="504056"/>
                <a:gridCol w="1008112"/>
                <a:gridCol w="2545200"/>
              </a:tblGrid>
              <a:tr h="878860">
                <a:tc>
                  <a:txBody>
                    <a:bodyPr/>
                    <a:lstStyle/>
                    <a:p>
                      <a:pPr algn="ctr"/>
                      <a:endParaRPr lang="en-US" altLang="zh-CN" sz="40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altLang="zh-CN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algn="l"/>
                      <a:r>
                        <a:rPr lang="ko-KR" altLang="en-US" sz="2800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본문</a:t>
                      </a:r>
                      <a:r>
                        <a:rPr lang="en-US" altLang="ko-KR" sz="2800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</a:t>
                      </a:r>
                      <a:endParaRPr lang="en-US" altLang="ko-KR" sz="2800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algn="l"/>
                      <a:endParaRPr lang="en-US" altLang="zh-CN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연습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0656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본문</a:t>
                      </a:r>
                      <a:r>
                        <a:rPr lang="en-US" altLang="ko-KR" sz="2800" b="1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2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보충 내용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167101" y="2164449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cs typeface="+mn-ea"/>
                <a:sym typeface="+mn-lt"/>
              </a:rPr>
              <a:t>1</a:t>
            </a:r>
            <a:endParaRPr lang="zh-CN" altLang="en-US" sz="2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167101" y="4319570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5193998" y="2164449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5193998" y="4319570"/>
            <a:ext cx="457200" cy="457200"/>
          </a:xfrm>
          <a:prstGeom prst="rect">
            <a:avLst/>
          </a:prstGeom>
          <a:solidFill>
            <a:srgbClr val="F66996"/>
          </a:solidFill>
          <a:ln>
            <a:solidFill>
              <a:srgbClr val="F669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7157315" y="232528"/>
            <a:ext cx="1521022" cy="774306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cs typeface="+mn-ea"/>
                <a:sym typeface="+mn-lt"/>
              </a:rPr>
              <a:t>목차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01782" y="969818"/>
            <a:ext cx="7022600" cy="22058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354060" cy="780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7.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알맞은 관용어를 골라 다음 문장을 완성해 보세요.</a:t>
            </a:r>
          </a:p>
        </p:txBody>
      </p:sp>
      <p:sp>
        <p:nvSpPr>
          <p:cNvPr id="4" name="矩形 3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圆角矩形 13"/>
          <p:cNvSpPr/>
          <p:nvPr/>
        </p:nvSpPr>
        <p:spPr>
          <a:xfrm>
            <a:off x="503555" y="1571625"/>
            <a:ext cx="822388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입(이) 가볍다, 입(이) 심심하다, 입(이) 무겁다, 입에 맞다, 입(이) 짧다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07390" y="2569845"/>
            <a:ext cx="772922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/>
              <a:t>❶ 저는</a:t>
            </a:r>
            <a:r>
              <a:rPr lang="zh-CN" altLang="en-US" sz="2000" u="sng"/>
              <a:t>                             </a:t>
            </a:r>
            <a:r>
              <a:rPr lang="zh-CN" altLang="en-US" sz="2000"/>
              <a:t>남의 비밀은 말하지 않아요.</a:t>
            </a:r>
          </a:p>
          <a:p>
            <a:endParaRPr lang="zh-CN" altLang="en-US" sz="2000"/>
          </a:p>
          <a:p>
            <a:r>
              <a:rPr lang="zh-CN" altLang="en-US" sz="2000"/>
              <a:t>❷ 그녀는 </a:t>
            </a:r>
            <a:r>
              <a:rPr lang="zh-CN" altLang="en-US" sz="2000" u="sng"/>
              <a:t>                     </a:t>
            </a:r>
            <a:r>
              <a:rPr lang="zh-CN" altLang="en-US" sz="2000"/>
              <a:t>비밀을 지켜 주지 않아요.</a:t>
            </a:r>
          </a:p>
          <a:p>
            <a:endParaRPr lang="zh-CN" altLang="en-US" sz="2000"/>
          </a:p>
          <a:p>
            <a:r>
              <a:rPr lang="zh-CN" altLang="en-US" sz="2000"/>
              <a:t>❸ 할 일도 없고 </a:t>
            </a:r>
            <a:r>
              <a:rPr lang="zh-CN" altLang="en-US" sz="2000" u="sng"/>
              <a:t>                          </a:t>
            </a:r>
            <a:r>
              <a:rPr lang="zh-CN" altLang="en-US" sz="2000"/>
              <a:t>혼자 이 과자를 다 먹었어요.</a:t>
            </a:r>
          </a:p>
          <a:p>
            <a:endParaRPr lang="zh-CN" altLang="en-US" sz="2000"/>
          </a:p>
          <a:p>
            <a:r>
              <a:rPr lang="zh-CN" altLang="en-US" sz="2000"/>
              <a:t>❹ 이 음식이 매워서 제 </a:t>
            </a:r>
            <a:r>
              <a:rPr lang="en-US" altLang="ko-KR" sz="2000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________________</a:t>
            </a:r>
          </a:p>
          <a:p>
            <a:endParaRPr lang="zh-CN" altLang="en-US" sz="2000" u="sng"/>
          </a:p>
          <a:p>
            <a:r>
              <a:rPr lang="zh-CN" altLang="en-US" sz="2000"/>
              <a:t>❺ 그녀는 </a:t>
            </a:r>
            <a:r>
              <a:rPr lang="zh-CN" altLang="en-US" sz="2000" u="sng"/>
              <a:t>                              </a:t>
            </a:r>
            <a:r>
              <a:rPr lang="zh-CN" altLang="en-US" sz="2000"/>
              <a:t>살이 잘 안 쪄요.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737360" y="2569845"/>
            <a:ext cx="17138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입이 무거워서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916430" y="3164840"/>
            <a:ext cx="17138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입이 가벼워서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608580" y="3753485"/>
            <a:ext cx="17138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입이 심심해서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451225" y="4359275"/>
            <a:ext cx="17138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입에 맞아요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029460" y="5062855"/>
            <a:ext cx="17138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  <a:latin typeface="+mn-ea"/>
              </a:rPr>
              <a:t>입이 짧아서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6" grpId="0"/>
      <p:bldP spid="17" grpId="0"/>
      <p:bldP spid="18" grpId="0"/>
      <p:bldP spid="1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8.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친구와 함께 아래 메뉴를 보고 음식을 배달시켜 보세요.</a:t>
            </a:r>
          </a:p>
        </p:txBody>
      </p:sp>
      <p:sp>
        <p:nvSpPr>
          <p:cNvPr id="4" name="矩形 3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825500" y="2275840"/>
            <a:ext cx="721550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/>
              <a:t>맛 좋고 양 많은 집</a:t>
            </a:r>
          </a:p>
          <a:p>
            <a:pPr algn="ctr"/>
            <a:r>
              <a:rPr lang="zh-CN" altLang="en-US"/>
              <a:t>맛있고 깔끔한 음식으로 여러분을 친절하게 모시겠습니다.</a:t>
            </a:r>
          </a:p>
          <a:p>
            <a:pPr algn="ctr"/>
            <a:r>
              <a:rPr lang="zh-CN" altLang="en-US"/>
              <a:t>123-4567로 전화만 주시면 언제든지 배달해 드립니다.</a:t>
            </a:r>
          </a:p>
        </p:txBody>
      </p:sp>
      <p:graphicFrame>
        <p:nvGraphicFramePr>
          <p:cNvPr id="5" name="表格 4"/>
          <p:cNvGraphicFramePr/>
          <p:nvPr/>
        </p:nvGraphicFramePr>
        <p:xfrm>
          <a:off x="1172845" y="3480435"/>
          <a:ext cx="6398260" cy="2667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99565"/>
                <a:gridCol w="1599565"/>
                <a:gridCol w="1599565"/>
                <a:gridCol w="1599565"/>
              </a:tblGrid>
              <a:tr h="381000">
                <a:tc gridSpan="4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메뉴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된장찌개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5,000원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해물 우동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2,500원</a:t>
                      </a: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돈가스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5,500원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김치 볶음밥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5,500원</a:t>
                      </a: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고기 만두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2,500원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카레 덮밥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5,000원</a:t>
                      </a: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비빔밥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4,500원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냉면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4,000원</a:t>
                      </a: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오징어 덮밥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6,000원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떡볶이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2,500원</a:t>
                      </a: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김밥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1,500원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스파게티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5,500원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9.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아래 단어를 가지고 대화를 만들어서 이야기해 보세요.</a:t>
            </a:r>
          </a:p>
        </p:txBody>
      </p:sp>
      <p:sp>
        <p:nvSpPr>
          <p:cNvPr id="4" name="矩形 3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808990" y="2474595"/>
            <a:ext cx="7140575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문의 전화 / 생활 정보 / 편리하다 / 궁금증 / 전화 예절/ 장난 전화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❶</a:t>
            </a:r>
          </a:p>
          <a:p>
            <a:endParaRPr lang="zh-CN" altLang="en-US" sz="20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zh-CN" altLang="en-US" sz="20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zh-CN" altLang="en-US" sz="20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zh-CN" altLang="en-US" sz="20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서비스 / 배달 / 매출 / 오토바이 / 주문 / 통화 중 / 전단지 / 홍보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❷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8164195" cy="14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10.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아래 상황을 가지고 친구와 함께 대화를 만들어 발표해 보세요.</a:t>
            </a:r>
          </a:p>
        </p:txBody>
      </p:sp>
      <p:sp>
        <p:nvSpPr>
          <p:cNvPr id="4" name="矩形 3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808990" y="2474595"/>
            <a:ext cx="714057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❶ 피자를 시켰는데 배달이 오지 않는다. 배달 아저씨가 위치를 몰라서 길을 헤매다가 전화로물어본다. 아저씨는 미안하다고 하면서 할인 쿠폰을 준다.</a:t>
            </a:r>
          </a:p>
          <a:p>
            <a:endParaRPr lang="zh-CN" altLang="en-US" sz="20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❷ 짜장면을 배달시켰는데 중국집의 실수로 배달이 잘못 왔다. 배달하는 아르바이트 학생에게화를 내지만 학생은 모른다고만 한다.</a:t>
            </a:r>
          </a:p>
        </p:txBody>
      </p:sp>
      <p:sp>
        <p:nvSpPr>
          <p:cNvPr id="7" name="webpage-home_81886">
            <a:hlinkClick r:id="rId4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92D05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 rot="21075228">
            <a:off x="6893965" y="250438"/>
            <a:ext cx="1759387" cy="76721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zh-CN" altLang="ko-KR" sz="2800" b="1" dirty="0" smtClean="0">
                <a:solidFill>
                  <a:schemeClr val="bg1"/>
                </a:solidFill>
                <a:cs typeface="+mn-ea"/>
                <a:sym typeface="+mn-lt"/>
              </a:rPr>
              <a:t>扩展词句</a:t>
            </a:r>
          </a:p>
        </p:txBody>
      </p:sp>
      <p:sp>
        <p:nvSpPr>
          <p:cNvPr id="9" name="矩形 8"/>
          <p:cNvSpPr/>
          <p:nvPr/>
        </p:nvSpPr>
        <p:spPr>
          <a:xfrm>
            <a:off x="175895" y="1645285"/>
            <a:ext cx="4281170" cy="69596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 dirty="0">
                <a:solidFill>
                  <a:prstClr val="black"/>
                </a:solidFill>
                <a:cs typeface="+mn-ea"/>
                <a:sym typeface="+mn-lt"/>
              </a:rPr>
              <a:t>전화 번호 조회——114　</a:t>
            </a:r>
          </a:p>
          <a:p>
            <a:pPr>
              <a:lnSpc>
                <a:spcPct val="130000"/>
              </a:lnSpc>
            </a:pPr>
            <a:r>
              <a:rPr sz="2000" dirty="0">
                <a:solidFill>
                  <a:prstClr val="black"/>
                </a:solidFill>
                <a:cs typeface="+mn-ea"/>
                <a:sym typeface="+mn-lt"/>
              </a:rPr>
              <a:t>电话号码查询——114</a:t>
            </a:r>
          </a:p>
        </p:txBody>
      </p:sp>
      <p:sp>
        <p:nvSpPr>
          <p:cNvPr id="17" name="矩形 16"/>
          <p:cNvSpPr/>
          <p:nvPr/>
        </p:nvSpPr>
        <p:spPr>
          <a:xfrm>
            <a:off x="4569460" y="1692275"/>
            <a:ext cx="4413250" cy="64960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택배　宅急送</a:t>
            </a:r>
          </a:p>
        </p:txBody>
      </p:sp>
      <p:sp>
        <p:nvSpPr>
          <p:cNvPr id="18" name="矩形 17"/>
          <p:cNvSpPr/>
          <p:nvPr/>
        </p:nvSpPr>
        <p:spPr>
          <a:xfrm>
            <a:off x="4569460" y="2541905"/>
            <a:ext cx="4412615" cy="61468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>
                <a:solidFill>
                  <a:prstClr val="black"/>
                </a:solidFill>
                <a:cs typeface="+mn-ea"/>
                <a:sym typeface="+mn-lt"/>
              </a:rPr>
              <a:t>퀵서비스　快捷服务</a:t>
            </a:r>
          </a:p>
        </p:txBody>
      </p:sp>
      <p:sp>
        <p:nvSpPr>
          <p:cNvPr id="19" name="矩形 18"/>
          <p:cNvSpPr/>
          <p:nvPr/>
        </p:nvSpPr>
        <p:spPr>
          <a:xfrm>
            <a:off x="4568825" y="3390265"/>
            <a:ext cx="4413250" cy="65913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야식 배달　夜宵外卖</a:t>
            </a:r>
          </a:p>
        </p:txBody>
      </p:sp>
      <p:sp>
        <p:nvSpPr>
          <p:cNvPr id="26" name="矩形 25"/>
          <p:cNvSpPr/>
          <p:nvPr/>
        </p:nvSpPr>
        <p:spPr>
          <a:xfrm>
            <a:off x="4568825" y="4284345"/>
            <a:ext cx="4413250" cy="52959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배달이 정확하다　精准快递</a:t>
            </a:r>
          </a:p>
        </p:txBody>
      </p:sp>
      <p:sp>
        <p:nvSpPr>
          <p:cNvPr id="2" name="矩形 1"/>
          <p:cNvSpPr/>
          <p:nvPr/>
        </p:nvSpPr>
        <p:spPr>
          <a:xfrm>
            <a:off x="175895" y="2501265"/>
            <a:ext cx="4281170" cy="69596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 dirty="0">
                <a:solidFill>
                  <a:prstClr val="black"/>
                </a:solidFill>
                <a:cs typeface="+mn-ea"/>
                <a:sym typeface="+mn-lt"/>
              </a:rPr>
              <a:t>범죄 신고——112　</a:t>
            </a:r>
          </a:p>
          <a:p>
            <a:pPr>
              <a:lnSpc>
                <a:spcPct val="130000"/>
              </a:lnSpc>
            </a:pPr>
            <a:r>
              <a:rPr sz="2000" dirty="0">
                <a:solidFill>
                  <a:prstClr val="black"/>
                </a:solidFill>
                <a:cs typeface="+mn-ea"/>
                <a:sym typeface="+mn-lt"/>
              </a:rPr>
              <a:t>报警电话——112</a:t>
            </a:r>
          </a:p>
        </p:txBody>
      </p:sp>
      <p:sp>
        <p:nvSpPr>
          <p:cNvPr id="3" name="矩形 2"/>
          <p:cNvSpPr/>
          <p:nvPr/>
        </p:nvSpPr>
        <p:spPr>
          <a:xfrm>
            <a:off x="175895" y="3493135"/>
            <a:ext cx="4281170" cy="69596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 dirty="0">
                <a:solidFill>
                  <a:prstClr val="black"/>
                </a:solidFill>
                <a:cs typeface="+mn-ea"/>
                <a:sym typeface="+mn-lt"/>
              </a:rPr>
              <a:t>일기 예보——131　</a:t>
            </a:r>
          </a:p>
          <a:p>
            <a:pPr>
              <a:lnSpc>
                <a:spcPct val="130000"/>
              </a:lnSpc>
            </a:pPr>
            <a:r>
              <a:rPr sz="2000" dirty="0">
                <a:solidFill>
                  <a:prstClr val="black"/>
                </a:solidFill>
                <a:cs typeface="+mn-ea"/>
                <a:sym typeface="+mn-lt"/>
              </a:rPr>
              <a:t>天气预报——131</a:t>
            </a:r>
          </a:p>
        </p:txBody>
      </p:sp>
      <p:sp>
        <p:nvSpPr>
          <p:cNvPr id="4" name="矩形 3"/>
          <p:cNvSpPr/>
          <p:nvPr/>
        </p:nvSpPr>
        <p:spPr>
          <a:xfrm>
            <a:off x="175895" y="4400550"/>
            <a:ext cx="4281170" cy="69596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 dirty="0">
                <a:solidFill>
                  <a:prstClr val="black"/>
                </a:solidFill>
                <a:cs typeface="+mn-ea"/>
                <a:sym typeface="+mn-lt"/>
              </a:rPr>
              <a:t>응급 전화——119　</a:t>
            </a:r>
          </a:p>
          <a:p>
            <a:pPr>
              <a:lnSpc>
                <a:spcPct val="130000"/>
              </a:lnSpc>
            </a:pPr>
            <a:r>
              <a:rPr sz="2000" dirty="0">
                <a:solidFill>
                  <a:prstClr val="black"/>
                </a:solidFill>
                <a:cs typeface="+mn-ea"/>
                <a:sym typeface="+mn-lt"/>
              </a:rPr>
              <a:t>紧急电话——119</a:t>
            </a:r>
          </a:p>
        </p:txBody>
      </p:sp>
      <p:sp>
        <p:nvSpPr>
          <p:cNvPr id="5" name="矩形 4"/>
          <p:cNvSpPr/>
          <p:nvPr/>
        </p:nvSpPr>
        <p:spPr>
          <a:xfrm>
            <a:off x="4568825" y="5096510"/>
            <a:ext cx="4413250" cy="52959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prstClr val="black"/>
                </a:solidFill>
                <a:cs typeface="+mn-ea"/>
                <a:sym typeface="+mn-lt"/>
              </a:rPr>
              <a:t>빠른 배달 부탁합니다.　请尽快送到。</a:t>
            </a:r>
          </a:p>
        </p:txBody>
      </p:sp>
      <p:sp>
        <p:nvSpPr>
          <p:cNvPr id="13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1075228">
            <a:off x="6893965" y="250438"/>
            <a:ext cx="1759387" cy="76721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보충단어</a:t>
            </a:r>
            <a:endParaRPr lang="en-US" altLang="ko-KR" sz="28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chemeClr val="accent6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389890" y="1146810"/>
            <a:ext cx="4065905" cy="537210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창립기념일 【名】创立纪念日</a:t>
            </a:r>
          </a:p>
        </p:txBody>
      </p:sp>
      <p:sp>
        <p:nvSpPr>
          <p:cNvPr id="5" name="矩形 4"/>
          <p:cNvSpPr/>
          <p:nvPr/>
        </p:nvSpPr>
        <p:spPr>
          <a:xfrm>
            <a:off x="389890" y="1782445"/>
            <a:ext cx="4065905" cy="585470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자습 【名】自习</a:t>
            </a:r>
          </a:p>
        </p:txBody>
      </p:sp>
      <p:sp>
        <p:nvSpPr>
          <p:cNvPr id="6" name="矩形 5"/>
          <p:cNvSpPr/>
          <p:nvPr/>
        </p:nvSpPr>
        <p:spPr>
          <a:xfrm>
            <a:off x="389890" y="2470150"/>
            <a:ext cx="4065905" cy="542290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열쇠 【名】钥匙</a:t>
            </a:r>
          </a:p>
        </p:txBody>
      </p:sp>
      <p:sp>
        <p:nvSpPr>
          <p:cNvPr id="7" name="矩形 6"/>
          <p:cNvSpPr/>
          <p:nvPr/>
        </p:nvSpPr>
        <p:spPr>
          <a:xfrm>
            <a:off x="389890" y="3112770"/>
            <a:ext cx="4065905" cy="52895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식품 【名】食品</a:t>
            </a:r>
          </a:p>
        </p:txBody>
      </p:sp>
      <p:sp>
        <p:nvSpPr>
          <p:cNvPr id="8" name="矩形 7"/>
          <p:cNvSpPr/>
          <p:nvPr/>
        </p:nvSpPr>
        <p:spPr>
          <a:xfrm>
            <a:off x="389890" y="3742690"/>
            <a:ext cx="4065905" cy="46545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목소리 【名】嗓音</a:t>
            </a:r>
          </a:p>
        </p:txBody>
      </p:sp>
      <p:sp>
        <p:nvSpPr>
          <p:cNvPr id="10" name="矩形 9"/>
          <p:cNvSpPr/>
          <p:nvPr/>
        </p:nvSpPr>
        <p:spPr>
          <a:xfrm>
            <a:off x="4715510" y="1781810"/>
            <a:ext cx="4065905" cy="58610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쿠폰 【名】优惠券</a:t>
            </a:r>
          </a:p>
        </p:txBody>
      </p:sp>
      <p:sp>
        <p:nvSpPr>
          <p:cNvPr id="11" name="矩形 10"/>
          <p:cNvSpPr/>
          <p:nvPr/>
        </p:nvSpPr>
        <p:spPr>
          <a:xfrm>
            <a:off x="4715510" y="2470150"/>
            <a:ext cx="4065905" cy="52387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전단지 【名】传单</a:t>
            </a:r>
          </a:p>
        </p:txBody>
      </p:sp>
      <p:sp>
        <p:nvSpPr>
          <p:cNvPr id="12" name="矩形 11"/>
          <p:cNvSpPr/>
          <p:nvPr/>
        </p:nvSpPr>
        <p:spPr>
          <a:xfrm>
            <a:off x="4715510" y="3112770"/>
            <a:ext cx="4065905" cy="528320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매출 【名】销售</a:t>
            </a:r>
          </a:p>
        </p:txBody>
      </p:sp>
      <p:sp>
        <p:nvSpPr>
          <p:cNvPr id="13" name="矩形 12"/>
          <p:cNvSpPr/>
          <p:nvPr/>
        </p:nvSpPr>
        <p:spPr>
          <a:xfrm>
            <a:off x="4715510" y="3742690"/>
            <a:ext cx="4065905" cy="466090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입(이) 가볍다 【惯】嘴不严</a:t>
            </a:r>
          </a:p>
        </p:txBody>
      </p:sp>
      <p:sp>
        <p:nvSpPr>
          <p:cNvPr id="3" name="矩形 2"/>
          <p:cNvSpPr/>
          <p:nvPr/>
        </p:nvSpPr>
        <p:spPr>
          <a:xfrm>
            <a:off x="389890" y="4314825"/>
            <a:ext cx="4065905" cy="474980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번역 【名】笔译</a:t>
            </a:r>
          </a:p>
        </p:txBody>
      </p:sp>
      <p:sp>
        <p:nvSpPr>
          <p:cNvPr id="15" name="矩形 14"/>
          <p:cNvSpPr/>
          <p:nvPr/>
        </p:nvSpPr>
        <p:spPr>
          <a:xfrm>
            <a:off x="389890" y="4940935"/>
            <a:ext cx="4065905" cy="46672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통역 【名】口译</a:t>
            </a:r>
          </a:p>
        </p:txBody>
      </p:sp>
      <p:sp>
        <p:nvSpPr>
          <p:cNvPr id="17" name="矩形 16"/>
          <p:cNvSpPr/>
          <p:nvPr/>
        </p:nvSpPr>
        <p:spPr>
          <a:xfrm>
            <a:off x="4715510" y="1146810"/>
            <a:ext cx="4065905" cy="50990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헤매다 【动】徘徊</a:t>
            </a:r>
          </a:p>
        </p:txBody>
      </p:sp>
      <p:sp>
        <p:nvSpPr>
          <p:cNvPr id="19" name="矩形 18"/>
          <p:cNvSpPr/>
          <p:nvPr/>
        </p:nvSpPr>
        <p:spPr>
          <a:xfrm>
            <a:off x="4715510" y="4314190"/>
            <a:ext cx="4065905" cy="47561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입(이) 무겁다 【惯】嘴严</a:t>
            </a:r>
          </a:p>
        </p:txBody>
      </p:sp>
      <p:sp>
        <p:nvSpPr>
          <p:cNvPr id="20" name="矩形 19"/>
          <p:cNvSpPr/>
          <p:nvPr/>
        </p:nvSpPr>
        <p:spPr>
          <a:xfrm>
            <a:off x="4715510" y="4940935"/>
            <a:ext cx="4065905" cy="46672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입에 맞다 【惯】合口味</a:t>
            </a:r>
          </a:p>
        </p:txBody>
      </p:sp>
      <p:sp>
        <p:nvSpPr>
          <p:cNvPr id="14" name="矩形 13"/>
          <p:cNvSpPr/>
          <p:nvPr/>
        </p:nvSpPr>
        <p:spPr>
          <a:xfrm>
            <a:off x="389890" y="5563870"/>
            <a:ext cx="4065905" cy="46672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궁금증 【名】疑惑</a:t>
            </a:r>
          </a:p>
        </p:txBody>
      </p:sp>
      <p:sp>
        <p:nvSpPr>
          <p:cNvPr id="18" name="矩形 17"/>
          <p:cNvSpPr/>
          <p:nvPr/>
        </p:nvSpPr>
        <p:spPr>
          <a:xfrm>
            <a:off x="4715510" y="5564505"/>
            <a:ext cx="4065905" cy="466090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입(이) 짧다 【惯】挑食</a:t>
            </a:r>
          </a:p>
        </p:txBody>
      </p:sp>
      <p:sp>
        <p:nvSpPr>
          <p:cNvPr id="21" name="矩形 20"/>
          <p:cNvSpPr/>
          <p:nvPr/>
        </p:nvSpPr>
        <p:spPr>
          <a:xfrm>
            <a:off x="389890" y="6184265"/>
            <a:ext cx="4065905" cy="46672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000">
                <a:solidFill>
                  <a:schemeClr val="tx1"/>
                </a:solidFill>
                <a:cs typeface="+mn-ea"/>
                <a:sym typeface="+mn-lt"/>
              </a:rPr>
              <a:t>말하기 대회 【词组】演讲比赛</a:t>
            </a:r>
          </a:p>
        </p:txBody>
      </p:sp>
      <p:sp>
        <p:nvSpPr>
          <p:cNvPr id="22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97" y="3121246"/>
            <a:ext cx="1518436" cy="180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881" y="3041940"/>
            <a:ext cx="1502264" cy="180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3230" y="3042226"/>
            <a:ext cx="1479454" cy="180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176038" y="358795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어휘</a:t>
            </a:r>
            <a:r>
              <a:rPr kumimoji="1" lang="en-US" altLang="ko-KR" sz="2800" b="1" dirty="0" smtClean="0"/>
              <a:t>1</a:t>
            </a:r>
            <a:endParaRPr kumimoji="1" lang="zh-CN" altLang="en-US" sz="28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3987636" y="358774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대화</a:t>
            </a:r>
            <a:r>
              <a:rPr kumimoji="1" lang="en-US" altLang="ko-KR" sz="2800" b="1" dirty="0" smtClean="0"/>
              <a:t>1</a:t>
            </a:r>
            <a:endParaRPr kumimoji="1" lang="zh-CN" altLang="en-US" sz="32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6814720" y="3680226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/>
              <a:t>문법</a:t>
            </a:r>
            <a:r>
              <a:rPr kumimoji="1" lang="en-US" altLang="ko-KR" sz="2800" b="1" dirty="0" smtClean="0"/>
              <a:t>1</a:t>
            </a:r>
            <a:endParaRPr kumimoji="1" lang="zh-CN" altLang="en-US" sz="2800" b="1" dirty="0"/>
          </a:p>
        </p:txBody>
      </p:sp>
      <p:sp>
        <p:nvSpPr>
          <p:cNvPr id="29" name="矩形 28"/>
          <p:cNvSpPr/>
          <p:nvPr/>
        </p:nvSpPr>
        <p:spPr>
          <a:xfrm rot="21075228">
            <a:off x="7286459" y="243490"/>
            <a:ext cx="1559292" cy="766207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본문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0" name="直接连接符 25"/>
          <p:cNvCxnSpPr/>
          <p:nvPr/>
        </p:nvCxnSpPr>
        <p:spPr>
          <a:xfrm flipV="1">
            <a:off x="484385" y="886691"/>
            <a:ext cx="6927797" cy="1542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504190" y="1192530"/>
            <a:ext cx="4065905" cy="5708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참다 【动】忍，忍耐</a:t>
            </a:r>
          </a:p>
        </p:txBody>
      </p:sp>
      <p:sp>
        <p:nvSpPr>
          <p:cNvPr id="22" name="矩形 21"/>
          <p:cNvSpPr/>
          <p:nvPr/>
        </p:nvSpPr>
        <p:spPr>
          <a:xfrm>
            <a:off x="504190" y="2038350"/>
            <a:ext cx="4065905" cy="744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정성을 다 하다 【词组】尽全力</a:t>
            </a:r>
          </a:p>
        </p:txBody>
      </p:sp>
      <p:sp>
        <p:nvSpPr>
          <p:cNvPr id="23" name="矩形 22"/>
          <p:cNvSpPr/>
          <p:nvPr/>
        </p:nvSpPr>
        <p:spPr>
          <a:xfrm>
            <a:off x="504049" y="3009142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방면 【名】方面</a:t>
            </a:r>
          </a:p>
        </p:txBody>
      </p:sp>
      <p:sp>
        <p:nvSpPr>
          <p:cNvPr id="31" name="矩形 30"/>
          <p:cNvSpPr/>
          <p:nvPr/>
        </p:nvSpPr>
        <p:spPr>
          <a:xfrm>
            <a:off x="4733925" y="1192530"/>
            <a:ext cx="4065905" cy="5702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신기하다 【形】神奇</a:t>
            </a:r>
          </a:p>
        </p:txBody>
      </p:sp>
      <p:sp>
        <p:nvSpPr>
          <p:cNvPr id="32" name="矩形 31"/>
          <p:cNvSpPr/>
          <p:nvPr/>
        </p:nvSpPr>
        <p:spPr>
          <a:xfrm>
            <a:off x="4733925" y="2125980"/>
            <a:ext cx="4065905" cy="56134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한 통 【词组】一通（电话）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84385" y="243490"/>
            <a:ext cx="8361366" cy="766207"/>
            <a:chOff x="484385" y="243490"/>
            <a:chExt cx="8361366" cy="766207"/>
          </a:xfrm>
        </p:grpSpPr>
        <p:cxnSp>
          <p:nvCxnSpPr>
            <p:cNvPr id="26" name="直接连接符 25"/>
            <p:cNvCxnSpPr/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/>
            <p:cNvSpPr/>
            <p:nvPr/>
          </p:nvSpPr>
          <p:spPr>
            <a:xfrm rot="21075228">
              <a:off x="7286459" y="243490"/>
              <a:ext cx="1559292" cy="76620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어휘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4733925" y="2922905"/>
            <a:ext cx="4065905" cy="70421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헛고생 【名】白辛苦，白费力</a:t>
            </a:r>
          </a:p>
        </p:txBody>
      </p:sp>
      <p:sp>
        <p:nvSpPr>
          <p:cNvPr id="4" name="矩形 3"/>
          <p:cNvSpPr/>
          <p:nvPr/>
        </p:nvSpPr>
        <p:spPr>
          <a:xfrm>
            <a:off x="504049" y="3932432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고객님 【名】顾客</a:t>
            </a:r>
          </a:p>
        </p:txBody>
      </p:sp>
      <p:sp>
        <p:nvSpPr>
          <p:cNvPr id="5" name="矩形 4"/>
          <p:cNvSpPr/>
          <p:nvPr/>
        </p:nvSpPr>
        <p:spPr>
          <a:xfrm>
            <a:off x="504049" y="4787142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서쪽 【名】西边，西方</a:t>
            </a:r>
          </a:p>
        </p:txBody>
      </p:sp>
      <p:sp>
        <p:nvSpPr>
          <p:cNvPr id="6" name="矩形 5"/>
          <p:cNvSpPr/>
          <p:nvPr/>
        </p:nvSpPr>
        <p:spPr>
          <a:xfrm>
            <a:off x="4733925" y="3846195"/>
            <a:ext cx="4065905" cy="7219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무식하면 손발【惯】没知识이 고생한다       多受累</a:t>
            </a:r>
          </a:p>
        </p:txBody>
      </p:sp>
      <p:sp>
        <p:nvSpPr>
          <p:cNvPr id="8" name="矩形 7"/>
          <p:cNvSpPr/>
          <p:nvPr/>
        </p:nvSpPr>
        <p:spPr>
          <a:xfrm>
            <a:off x="484364" y="5641217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떨어지다 【动】离，距离</a:t>
            </a:r>
          </a:p>
        </p:txBody>
      </p:sp>
      <p:sp>
        <p:nvSpPr>
          <p:cNvPr id="9" name="矩形 8"/>
          <p:cNvSpPr/>
          <p:nvPr/>
        </p:nvSpPr>
        <p:spPr>
          <a:xfrm>
            <a:off x="4733784" y="4787142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딱 【副】正好，恰好</a:t>
            </a:r>
          </a:p>
        </p:txBody>
      </p:sp>
      <p:sp>
        <p:nvSpPr>
          <p:cNvPr id="17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64282" y="36604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3225" y="1565275"/>
            <a:ext cx="8338185" cy="516953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prstClr val="black"/>
                </a:solidFill>
              </a:rPr>
              <a:t>헤럴드</a:t>
            </a:r>
            <a:r>
              <a:rPr lang="en-US" altLang="ko-KR" sz="2000" dirty="0">
                <a:solidFill>
                  <a:prstClr val="black"/>
                </a:solidFill>
              </a:rPr>
              <a:t>: </a:t>
            </a:r>
            <a:r>
              <a:rPr sz="2000" dirty="0">
                <a:solidFill>
                  <a:prstClr val="black"/>
                </a:solidFill>
              </a:rPr>
              <a:t>갑자기 화장실에 너무 가고 싶은데 어쩌지?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카오리</a:t>
            </a:r>
            <a:r>
              <a:rPr lang="en-US" altLang="ko-KR" sz="2000" dirty="0">
                <a:solidFill>
                  <a:prstClr val="black"/>
                </a:solidFill>
              </a:rPr>
              <a:t>: </a:t>
            </a:r>
            <a:r>
              <a:rPr sz="2000" dirty="0"/>
              <a:t>이 근처에 화장실이 있을 것 같은데. 조금만 참아. 내가 찾아볼게.</a:t>
            </a:r>
            <a:r>
              <a:rPr lang="ko-KR" altLang="en-US" sz="2000" dirty="0">
                <a:solidFill>
                  <a:prstClr val="black"/>
                </a:solidFill>
                <a:sym typeface="+mn-ea"/>
              </a:rPr>
              <a:t>정성민</a:t>
            </a:r>
            <a:r>
              <a:rPr lang="en-US" altLang="ko-KR" sz="2000" dirty="0">
                <a:solidFill>
                  <a:prstClr val="black"/>
                </a:solidFill>
              </a:rPr>
              <a:t>: </a:t>
            </a:r>
            <a:r>
              <a:rPr sz="2000" dirty="0">
                <a:solidFill>
                  <a:prstClr val="black"/>
                </a:solidFill>
              </a:rPr>
              <a:t>직접 찾으러 </a:t>
            </a:r>
            <a:r>
              <a:rPr sz="2000" dirty="0">
                <a:solidFill>
                  <a:prstClr val="black"/>
                </a:solidFill>
                <a:hlinkClick r:id="rId3" action="ppaction://hlinksldjump"/>
              </a:rPr>
              <a:t>다닐 필요 없이</a:t>
            </a:r>
            <a:r>
              <a:rPr sz="2000" dirty="0">
                <a:solidFill>
                  <a:prstClr val="black"/>
                </a:solidFill>
              </a:rPr>
              <a:t> 120에 전화로 물어보면 바로 알 수</a:t>
            </a:r>
          </a:p>
          <a:p>
            <a:pPr>
              <a:lnSpc>
                <a:spcPct val="150000"/>
              </a:lnSpc>
            </a:pPr>
            <a:r>
              <a:rPr sz="2000" dirty="0">
                <a:solidFill>
                  <a:prstClr val="black"/>
                </a:solidFill>
              </a:rPr>
              <a:t>            있어.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카오리:화장실을 전화로 물어보면 알 수 있다고?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prstClr val="black"/>
                </a:solidFill>
                <a:sym typeface="+mn-ea"/>
              </a:rPr>
              <a:t>정성민</a:t>
            </a: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:그렇다니까. 지금 바로 전화로 물어볼 테니까 잘 봐.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prstClr val="black"/>
                </a:solidFill>
                <a:sym typeface="+mn-ea"/>
              </a:rPr>
              <a:t>-----------------------------------------------------</a:t>
            </a:r>
            <a:endParaRPr lang="en-US" altLang="ko-KR" sz="2000" dirty="0">
              <a:solidFill>
                <a:prstClr val="black"/>
              </a:solidFill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prstClr val="black"/>
                </a:solidFill>
                <a:sym typeface="+mn-ea"/>
              </a:rPr>
              <a:t>직원</a:t>
            </a: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:여보세요. 정성을 다 하는 120 안내원 김삼순입니다. 무엇을 도와 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        드릴까요?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prstClr val="black"/>
                </a:solidFill>
                <a:sym typeface="+mn-ea"/>
              </a:rPr>
              <a:t>정성민</a:t>
            </a: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:네, 저희 위치가 현재 북한산 방면 쪽인데요. 이 근처에 있는 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            화장실을 좀 알 수 있을까요?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95" b="29628"/>
          <a:stretch>
            <a:fillRect/>
          </a:stretch>
        </p:blipFill>
        <p:spPr>
          <a:xfrm flipV="1">
            <a:off x="1644871" y="6622624"/>
            <a:ext cx="357077" cy="11249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pic>
        <p:nvPicPr>
          <p:cNvPr id="3" name="图片 2" descr="56-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0810" y="-31750"/>
            <a:ext cx="3263900" cy="2040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2120" y="645795"/>
            <a:ext cx="8240395" cy="60928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prstClr val="black"/>
                </a:solidFill>
                <a:sym typeface="+mn-ea"/>
              </a:rPr>
              <a:t>직원</a:t>
            </a: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:</a:t>
            </a:r>
            <a:r>
              <a:rPr sz="2000" dirty="0">
                <a:solidFill>
                  <a:prstClr val="black"/>
                </a:solidFill>
                <a:sym typeface="+mn-ea"/>
              </a:rPr>
              <a:t>북한산 방면 쪽 화장실 말씀이죠? 잠시만 기다리세요.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prstClr val="black"/>
                </a:solidFill>
                <a:sym typeface="+mn-ea"/>
              </a:rPr>
              <a:t>정성민</a:t>
            </a: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:네.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prstClr val="black"/>
                </a:solidFill>
                <a:sym typeface="+mn-ea"/>
              </a:rPr>
              <a:t>직원</a:t>
            </a: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:고객님이 계신 곳에서 가장 가까운 화장실은 서쪽 방면으로 50미터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        정도 떨어진 곳에 있습니다.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prstClr val="black"/>
                </a:solidFill>
                <a:sym typeface="+mn-ea"/>
              </a:rPr>
              <a:t>정성민</a:t>
            </a: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:감사합니다.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prstClr val="black"/>
                </a:solidFill>
                <a:sym typeface="+mn-ea"/>
              </a:rPr>
              <a:t>직원</a:t>
            </a: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:행복한 하루 되십시오. 지금까지 120 안내원 김삼순이었습니다.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-----------------------------------------------------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prstClr val="black"/>
                </a:solidFill>
                <a:sym typeface="+mn-ea"/>
              </a:rPr>
              <a:t>정성민</a:t>
            </a: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:봤지? 저쪽에 화장실이 있</a:t>
            </a:r>
            <a:r>
              <a:rPr lang="en-US" altLang="ko-KR" sz="2000" dirty="0">
                <a:solidFill>
                  <a:prstClr val="black"/>
                </a:solidFill>
                <a:sym typeface="+mn-ea"/>
                <a:hlinkClick r:id="rId3" action="ppaction://hlinksldjump"/>
              </a:rPr>
              <a:t>다니까 </a:t>
            </a: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빨리 가 보자.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카오리:화장실도 전화로 물어보면 알 수 있다니 진짜 신기하다.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prstClr val="black"/>
                </a:solidFill>
                <a:sym typeface="+mn-ea"/>
              </a:rPr>
              <a:t>정성민</a:t>
            </a: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:화장실뿐만 아니라 버스 도착 시각, 교통 정보, 전화 문의 등 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            모르는 게 있으면 전화 한 통이면 바로 해결할 수 있어.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prstClr val="black"/>
                </a:solidFill>
                <a:sym typeface="+mn-ea"/>
              </a:rPr>
              <a:t>헤럴드</a:t>
            </a: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:</a:t>
            </a:r>
            <a:r>
              <a:rPr lang="en-US" altLang="ko-KR" sz="2000" dirty="0">
                <a:solidFill>
                  <a:prstClr val="black"/>
                </a:solidFill>
                <a:sym typeface="+mn-ea"/>
                <a:hlinkClick r:id="rId4" action="ppaction://hlinksldjump"/>
              </a:rPr>
              <a:t>몰랐으면</a:t>
            </a: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 헛고생할 뻔했네.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solidFill>
                  <a:prstClr val="black"/>
                </a:solidFill>
                <a:sym typeface="+mn-ea"/>
              </a:rPr>
              <a:t>카오리:무식하면 손발이 고생한다는 말이 딱 맞는 것 같아.</a:t>
            </a:r>
          </a:p>
        </p:txBody>
      </p:sp>
      <p:sp>
        <p:nvSpPr>
          <p:cNvPr id="8" name="矩形 7"/>
          <p:cNvSpPr/>
          <p:nvPr/>
        </p:nvSpPr>
        <p:spPr>
          <a:xfrm rot="21075228">
            <a:off x="7163418" y="46443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9" name="webpage-home_81886">
            <a:hlinkClick r:id="rId5" action="ppaction://hlinksldjump"/>
          </p:cNvPr>
          <p:cNvSpPr>
            <a:spLocks noChangeAspect="1"/>
          </p:cNvSpPr>
          <p:nvPr/>
        </p:nvSpPr>
        <p:spPr bwMode="auto">
          <a:xfrm>
            <a:off x="259439" y="105717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4975" y="825500"/>
            <a:ext cx="7980045" cy="53543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>
                <a:latin typeface="+mj-ea"/>
                <a:ea typeface="+mj-ea"/>
              </a:rPr>
              <a:t>1.</a:t>
            </a:r>
            <a:r>
              <a:rPr b="1" dirty="0">
                <a:latin typeface="Batang" panose="02030600000101010101" pitchFamily="18" charset="-127"/>
                <a:ea typeface="Batang" panose="02030600000101010101" pitchFamily="18" charset="-127"/>
              </a:rPr>
              <a:t>~(으)ㄹ 필요가 없다</a:t>
            </a:r>
          </a:p>
          <a:p>
            <a:pPr>
              <a:lnSpc>
                <a:spcPct val="150000"/>
              </a:lnSpc>
            </a:pPr>
            <a:r>
              <a:rPr b="1" dirty="0">
                <a:latin typeface="宋体" panose="02010600030101010101" pitchFamily="2" charset="-122"/>
                <a:ea typeface="宋体" panose="02010600030101010101" pitchFamily="2" charset="-122"/>
              </a:rPr>
              <a:t>惯用型，接在动词词干后，表示没必要做某事。</a:t>
            </a:r>
          </a:p>
          <a:p>
            <a:pPr>
              <a:lnSpc>
                <a:spcPct val="150000"/>
              </a:lnSpc>
            </a:pPr>
            <a:endParaRPr lang="en-US" altLang="ko-KR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791845" y="2117725"/>
            <a:ext cx="6934835" cy="373824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</a:p>
          <a:p>
            <a:pPr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1) 더 마실 필요가 없어요.</a:t>
            </a: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没必要再喝了。</a:t>
            </a:r>
          </a:p>
          <a:p>
            <a:pPr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2) 배가 불렀으니 더 먹을 필요가 없어요.</a:t>
            </a: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肚子饱了，没必要再吃了。</a:t>
            </a:r>
          </a:p>
          <a:p>
            <a:pPr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3) 가: 회의에 안 가고 왜 여기에 있어요?</a:t>
            </a: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你为什么不去参加会议，还在这里?</a:t>
            </a:r>
          </a:p>
          <a:p>
            <a:pPr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나: 박 대리님이 가셔서 저는 갈 필요가 없거든요.</a:t>
            </a:r>
          </a:p>
          <a:p>
            <a:pPr>
              <a:lnSpc>
                <a:spcPct val="150000"/>
              </a:lnSpc>
            </a:pP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</a:rPr>
              <a:t>因为朴代理去了，所以我就没必要去了。</a:t>
            </a:r>
          </a:p>
          <a:p>
            <a:pPr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4) 가: 남자 친구랑 어떻게 한번도 싸우지 않을 수 있어요?</a:t>
            </a:r>
          </a:p>
          <a:p>
            <a:pPr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나: </a:t>
            </a:r>
            <a:r>
              <a:rPr lang="en-US" altLang="ko-KR" sz="16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</a:t>
            </a:r>
          </a:p>
          <a:p>
            <a:pPr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5) 가: 이 음식도 데워서 먹어야 해요?</a:t>
            </a:r>
          </a:p>
          <a:p>
            <a:pPr>
              <a:lnSpc>
                <a:spcPct val="150000"/>
              </a:lnSpc>
            </a:pP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나:</a:t>
            </a:r>
            <a:r>
              <a:rPr lang="en-US" altLang="ko-KR" sz="16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sz="1600" dirty="0">
                <a:latin typeface="Batang" panose="02030600000101010101" pitchFamily="18" charset="-127"/>
                <a:ea typeface="Batang" panose="02030600000101010101" pitchFamily="18" charset="-127"/>
              </a:rPr>
              <a:t>　　</a:t>
            </a:r>
            <a:r>
              <a:rPr sz="14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71809" y="1268460"/>
            <a:ext cx="7581331" cy="549381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b="1" dirty="0">
                <a:latin typeface="+mn-ea"/>
              </a:rPr>
              <a:t>2.</a:t>
            </a:r>
            <a:r>
              <a:rPr sz="2400" b="1" dirty="0">
                <a:latin typeface="Batang" panose="02030600000101010101" pitchFamily="18" charset="-127"/>
                <a:ea typeface="Batang" panose="02030600000101010101" pitchFamily="18" charset="-127"/>
              </a:rPr>
              <a:t>~(ㄴ/는)다니(까)</a:t>
            </a:r>
          </a:p>
          <a:p>
            <a:pPr>
              <a:lnSpc>
                <a:spcPct val="150000"/>
              </a:lnSpc>
            </a:pPr>
            <a:r>
              <a:rPr sz="24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连接词尾，接在谓词词干后，表示根据</a:t>
            </a:r>
            <a:r>
              <a:rPr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ko-KR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en-US" altLang="ko-KR" sz="1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ko-KR" sz="1400" dirty="0" smtClean="0">
                <a:latin typeface="+mn-ea"/>
              </a:rPr>
              <a:t>                         </a:t>
            </a: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US" altLang="ko-KR" sz="32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34135" y="2546350"/>
            <a:ext cx="6472384" cy="369252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</a:rPr>
              <a:t>例</a:t>
            </a:r>
            <a:endParaRPr lang="en-US" altLang="zh-CN" dirty="0" smtClean="0">
              <a:solidFill>
                <a:srgbClr val="FFC000"/>
              </a:solidFill>
            </a:endParaRP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1) 골목 안 가게에서 싸게 판다까 거기에서 사요.</a:t>
            </a:r>
          </a:p>
          <a:p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因为胡同里面的那家店卖得很便宜，所以就在那里买吧。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2) 많은 재산을 혼자 갖겠다니 정말 욕심이 많아요.</a:t>
            </a:r>
          </a:p>
          <a:p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你想独吞那么多财产，真是太贪心了。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3) 가: 이 옷까지 입으면 덥겠죠?</a:t>
            </a:r>
          </a:p>
          <a:p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如果把这件衣服也穿上，会很热吧?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나: 오늘은 날씨가 춥다니까 옷을 두껍게 입으세요.</a:t>
            </a:r>
          </a:p>
          <a:p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据说今天天气冷，你多穿点儿吧。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4) 가: 왜 아직 소식이 없어요?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나: </a:t>
            </a:r>
            <a:r>
              <a:rPr lang="en-US" altLang="ko-KR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　　　　　　　　　　　　　　　　　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5) 가: 슈퍼에는 왜 가요?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나:</a:t>
            </a:r>
            <a:r>
              <a:rPr lang="en-US" altLang="ko-KR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_______________________________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　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 　　　　　　　　　　　　　　　　　　　　　　　　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C7EDCC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9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6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7_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</TotalTime>
  <Words>2620</Words>
  <Application>Microsoft Office PowerPoint</Application>
  <PresentationFormat>全屏显示(4:3)</PresentationFormat>
  <Paragraphs>505</Paragraphs>
  <Slides>35</Slides>
  <Notes>27</Notes>
  <HiddenSlides>0</HiddenSlides>
  <MMClips>0</MMClips>
  <ScaleCrop>false</ScaleCrop>
  <HeadingPairs>
    <vt:vector size="4" baseType="variant">
      <vt:variant>
        <vt:lpstr>主题</vt:lpstr>
      </vt:variant>
      <vt:variant>
        <vt:i4>9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Office 主题</vt:lpstr>
      <vt:lpstr>Office 主题​​</vt:lpstr>
      <vt:lpstr>1_Office 主题​​</vt:lpstr>
      <vt:lpstr>3_Office 主题​​</vt:lpstr>
      <vt:lpstr>4_Office 主题​​</vt:lpstr>
      <vt:lpstr>6_Office 主题​​</vt:lpstr>
      <vt:lpstr>9_Office 主题​​</vt:lpstr>
      <vt:lpstr>16_Office 主题​​</vt:lpstr>
      <vt:lpstr>17_Office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cb</cp:lastModifiedBy>
  <cp:revision>262</cp:revision>
  <dcterms:created xsi:type="dcterms:W3CDTF">2016-11-30T01:22:00Z</dcterms:created>
  <dcterms:modified xsi:type="dcterms:W3CDTF">2018-05-23T08:33:45Z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